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73" r:id="rId5"/>
    <p:sldId id="290" r:id="rId6"/>
    <p:sldId id="275" r:id="rId7"/>
    <p:sldId id="289" r:id="rId8"/>
    <p:sldId id="278" r:id="rId9"/>
    <p:sldId id="287" r:id="rId10"/>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p:scale>
          <a:sx n="92" d="100"/>
          <a:sy n="92" d="100"/>
        </p:scale>
        <p:origin x="1848" y="-1651"/>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29/11/2022</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29/11/2022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29/11/2022</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Autumn 1</a:t>
            </a:r>
          </a:p>
        </p:txBody>
      </p:sp>
      <p:sp>
        <p:nvSpPr>
          <p:cNvPr id="3" name="Text Placeholder 2"/>
          <p:cNvSpPr>
            <a:spLocks noGrp="1"/>
          </p:cNvSpPr>
          <p:nvPr>
            <p:ph type="body" sz="quarter" idx="11"/>
          </p:nvPr>
        </p:nvSpPr>
        <p:spPr/>
        <p:txBody>
          <a:bodyPr>
            <a:normAutofit/>
          </a:bodyPr>
          <a:lstStyle/>
          <a:p>
            <a:r>
              <a:rPr lang="en-GB" dirty="0"/>
              <a:t>I know the days of the week. </a:t>
            </a:r>
          </a:p>
        </p:txBody>
      </p:sp>
      <p:sp>
        <p:nvSpPr>
          <p:cNvPr id="4" name="Text Placeholder 3"/>
          <p:cNvSpPr>
            <a:spLocks noGrp="1"/>
          </p:cNvSpPr>
          <p:nvPr>
            <p:ph type="body" sz="quarter" idx="12"/>
          </p:nvPr>
        </p:nvSpPr>
        <p:spPr>
          <a:xfrm>
            <a:off x="689744" y="6228184"/>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If you would like more ideas, please speak to your child’s teacher.</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dirty="0">
                <a:cs typeface="Times New Roman" pitchFamily="18" charset="0"/>
              </a:rPr>
              <a:t>Every day you could talk about what day it is with your child. You could talk about what is happening on different days of the week in your family. You could even have a visual timetable of the days of the week with these events on.</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094463637"/>
              </p:ext>
            </p:extLst>
          </p:nvPr>
        </p:nvGraphicFramePr>
        <p:xfrm>
          <a:off x="685801" y="2699795"/>
          <a:ext cx="2781870" cy="2109343"/>
        </p:xfrm>
        <a:graphic>
          <a:graphicData uri="http://schemas.openxmlformats.org/drawingml/2006/table">
            <a:tbl>
              <a:tblPr firstRow="1" bandRow="1">
                <a:tableStyleId>{2D5ABB26-0587-4C30-8999-92F81FD0307C}</a:tableStyleId>
              </a:tblPr>
              <a:tblGrid>
                <a:gridCol w="1269702">
                  <a:extLst>
                    <a:ext uri="{9D8B030D-6E8A-4147-A177-3AD203B41FA5}">
                      <a16:colId xmlns:a16="http://schemas.microsoft.com/office/drawing/2014/main" val="20000"/>
                    </a:ext>
                  </a:extLst>
                </a:gridCol>
                <a:gridCol w="1349608">
                  <a:extLst>
                    <a:ext uri="{9D8B030D-6E8A-4147-A177-3AD203B41FA5}">
                      <a16:colId xmlns:a16="http://schemas.microsoft.com/office/drawing/2014/main" val="20001"/>
                    </a:ext>
                  </a:extLst>
                </a:gridCol>
                <a:gridCol w="16256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400" dirty="0">
                          <a:effectLst/>
                          <a:latin typeface="Calibri"/>
                          <a:ea typeface="Calibri"/>
                          <a:cs typeface="Times New Roman"/>
                        </a:rPr>
                        <a:t>Monday</a:t>
                      </a:r>
                    </a:p>
                    <a:p>
                      <a:pPr algn="ctr">
                        <a:lnSpc>
                          <a:spcPct val="115000"/>
                        </a:lnSpc>
                        <a:spcAft>
                          <a:spcPts val="0"/>
                        </a:spcAft>
                      </a:pPr>
                      <a:r>
                        <a:rPr lang="en-GB" sz="1400" dirty="0">
                          <a:effectLst/>
                          <a:latin typeface="Calibri"/>
                          <a:ea typeface="Calibri"/>
                          <a:cs typeface="Times New Roman"/>
                        </a:rPr>
                        <a:t>Tuesday</a:t>
                      </a:r>
                    </a:p>
                    <a:p>
                      <a:pPr algn="ctr">
                        <a:lnSpc>
                          <a:spcPct val="115000"/>
                        </a:lnSpc>
                        <a:spcAft>
                          <a:spcPts val="0"/>
                        </a:spcAft>
                      </a:pPr>
                      <a:r>
                        <a:rPr lang="en-GB" sz="1400" dirty="0">
                          <a:effectLst/>
                          <a:latin typeface="Calibri"/>
                          <a:ea typeface="Calibri"/>
                          <a:cs typeface="Times New Roman"/>
                        </a:rPr>
                        <a:t>Wednesday</a:t>
                      </a:r>
                    </a:p>
                    <a:p>
                      <a:pPr algn="ctr">
                        <a:lnSpc>
                          <a:spcPct val="115000"/>
                        </a:lnSpc>
                        <a:spcAft>
                          <a:spcPts val="0"/>
                        </a:spcAft>
                      </a:pPr>
                      <a:r>
                        <a:rPr lang="en-GB" sz="1400" dirty="0">
                          <a:effectLst/>
                          <a:latin typeface="Calibri"/>
                          <a:ea typeface="Calibri"/>
                          <a:cs typeface="Times New Roman"/>
                        </a:rPr>
                        <a:t>Thursday</a:t>
                      </a:r>
                    </a:p>
                    <a:p>
                      <a:pPr algn="ctr">
                        <a:lnSpc>
                          <a:spcPct val="115000"/>
                        </a:lnSpc>
                        <a:spcAft>
                          <a:spcPts val="0"/>
                        </a:spcAft>
                      </a:pPr>
                      <a:r>
                        <a:rPr lang="en-GB" sz="1400" dirty="0">
                          <a:effectLst/>
                          <a:latin typeface="Calibri"/>
                          <a:ea typeface="Calibri"/>
                          <a:cs typeface="Times New Roman"/>
                        </a:rPr>
                        <a:t>Friday</a:t>
                      </a:r>
                    </a:p>
                    <a:p>
                      <a:pPr algn="ctr">
                        <a:lnSpc>
                          <a:spcPct val="115000"/>
                        </a:lnSpc>
                        <a:spcAft>
                          <a:spcPts val="0"/>
                        </a:spcAft>
                      </a:pPr>
                      <a:r>
                        <a:rPr lang="en-GB" sz="1400" dirty="0">
                          <a:effectLst/>
                          <a:latin typeface="Calibri"/>
                          <a:ea typeface="Calibri"/>
                          <a:cs typeface="Times New Roman"/>
                        </a:rPr>
                        <a:t>Saturday</a:t>
                      </a:r>
                    </a:p>
                    <a:p>
                      <a:pPr algn="ctr">
                        <a:lnSpc>
                          <a:spcPct val="115000"/>
                        </a:lnSpc>
                        <a:spcAft>
                          <a:spcPts val="0"/>
                        </a:spcAft>
                      </a:pPr>
                      <a:r>
                        <a:rPr lang="en-GB" sz="1400" dirty="0">
                          <a:effectLst/>
                          <a:latin typeface="Calibri"/>
                          <a:ea typeface="Calibri"/>
                          <a:cs typeface="Times New Roman"/>
                        </a:rPr>
                        <a:t>Sunday</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baseline="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3933056" y="2987824"/>
            <a:ext cx="2376265" cy="1656184"/>
          </a:xfrm>
        </p:spPr>
        <p:txBody>
          <a:bodyPr>
            <a:normAutofit/>
          </a:bodyPr>
          <a:lstStyle/>
          <a:p>
            <a:r>
              <a:rPr lang="en-GB" dirty="0"/>
              <a:t>Key Vocabulary</a:t>
            </a:r>
          </a:p>
          <a:p>
            <a:pPr algn="l"/>
            <a:r>
              <a:rPr lang="en-GB" u="none" dirty="0"/>
              <a:t>Today </a:t>
            </a:r>
            <a:r>
              <a:rPr lang="en-GB" b="0" u="none" dirty="0"/>
              <a:t>is …</a:t>
            </a:r>
          </a:p>
          <a:p>
            <a:pPr algn="l"/>
            <a:r>
              <a:rPr lang="en-GB" u="none" dirty="0"/>
              <a:t>Yesterday</a:t>
            </a:r>
            <a:r>
              <a:rPr lang="en-GB" b="0" u="none" dirty="0"/>
              <a:t> was …</a:t>
            </a:r>
          </a:p>
          <a:p>
            <a:pPr algn="l"/>
            <a:r>
              <a:rPr lang="en-GB" u="none" dirty="0"/>
              <a:t>Tomorrow</a:t>
            </a:r>
            <a:r>
              <a:rPr lang="en-GB" b="0" u="none" dirty="0"/>
              <a:t> is …</a:t>
            </a:r>
          </a:p>
          <a:p>
            <a:pPr algn="l"/>
            <a:r>
              <a:rPr lang="en-GB" b="0" u="none" dirty="0"/>
              <a:t>What day comes </a:t>
            </a:r>
            <a:r>
              <a:rPr lang="en-GB" u="none" dirty="0"/>
              <a:t>before </a:t>
            </a:r>
            <a:r>
              <a:rPr lang="en-GB" b="0" u="none" dirty="0"/>
              <a:t>Tuesday?</a:t>
            </a:r>
          </a:p>
          <a:p>
            <a:pPr algn="l"/>
            <a:r>
              <a:rPr lang="en-GB" b="0" u="none" dirty="0"/>
              <a:t>What day comes </a:t>
            </a:r>
            <a:r>
              <a:rPr lang="en-GB" u="none" dirty="0"/>
              <a:t>after </a:t>
            </a:r>
            <a:r>
              <a:rPr lang="en-GB" b="0" u="none" dirty="0"/>
              <a:t>Thursday?</a:t>
            </a:r>
          </a:p>
          <a:p>
            <a:pPr algn="l"/>
            <a:endParaRPr lang="en-GB" b="0" u="none" dirty="0"/>
          </a:p>
        </p:txBody>
      </p:sp>
      <p:sp>
        <p:nvSpPr>
          <p:cNvPr id="13" name="Text Placeholder 12"/>
          <p:cNvSpPr>
            <a:spLocks noGrp="1"/>
          </p:cNvSpPr>
          <p:nvPr>
            <p:ph type="body" sz="quarter" idx="15"/>
          </p:nvPr>
        </p:nvSpPr>
        <p:spPr>
          <a:xfrm>
            <a:off x="685801" y="4959550"/>
            <a:ext cx="5838825" cy="1196625"/>
          </a:xfrm>
        </p:spPr>
        <p:txBody>
          <a:bodyPr>
            <a:normAutofit/>
          </a:bodyPr>
          <a:lstStyle/>
          <a:p>
            <a:pPr lvl="0"/>
            <a:r>
              <a:rPr lang="en-GB" dirty="0">
                <a:ea typeface="Calibri" pitchFamily="34" charset="0"/>
                <a:cs typeface="Times New Roman" pitchFamily="18" charset="0"/>
              </a:rPr>
              <a:t>They should be able to chant the days of the week in order. They should be able to say what day it is today, what day it was yesterday and what day it will be tomorrow. They should be able to say which day comes before and which day comes after any given day. They should know that Monday-Friday are week days and Saturday-Sunday is the weekend. </a:t>
            </a:r>
            <a:endParaRPr lang="en-GB" altLang="en-US" dirty="0">
              <a:ea typeface="Calibri" pitchFamily="34" charset="0"/>
              <a:cs typeface="Times New Roman" pitchFamily="18" charset="0"/>
            </a:endParaRPr>
          </a:p>
          <a:p>
            <a:endParaRPr lang="en-GB" dirty="0"/>
          </a:p>
        </p:txBody>
      </p:sp>
      <p:pic>
        <p:nvPicPr>
          <p:cNvPr id="1026" name="Picture 2" descr="Chapel Allerton Primary School PSA - Home | Facebook">
            <a:extLst>
              <a:ext uri="{FF2B5EF4-FFF2-40B4-BE49-F238E27FC236}">
                <a16:creationId xmlns:a16="http://schemas.microsoft.com/office/drawing/2014/main" id="{9AED4ABB-5BE4-48D1-8DEB-7D18D19E41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713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a:t>Year 1 – Autumn 2</a:t>
            </a:r>
            <a:endParaRPr lang="en-GB" dirty="0"/>
          </a:p>
        </p:txBody>
      </p:sp>
      <p:sp>
        <p:nvSpPr>
          <p:cNvPr id="3" name="Text Placeholder 2"/>
          <p:cNvSpPr>
            <a:spLocks noGrp="1"/>
          </p:cNvSpPr>
          <p:nvPr>
            <p:ph type="body" sz="quarter" idx="11"/>
          </p:nvPr>
        </p:nvSpPr>
        <p:spPr/>
        <p:txBody>
          <a:bodyPr/>
          <a:lstStyle/>
          <a:p>
            <a:r>
              <a:rPr lang="en-GB" dirty="0"/>
              <a:t>I know number bonds for each number to 6.</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a:cs typeface="Arial" pitchFamily="34" charset="0"/>
            </a:endParaRPr>
          </a:p>
          <a:p>
            <a:pPr lvl="0" eaLnBrk="0" fontAlgn="base" hangingPunct="0">
              <a:spcBef>
                <a:spcPct val="0"/>
              </a:spcBef>
              <a:spcAft>
                <a:spcPct val="0"/>
              </a:spcAft>
              <a:buClrTx/>
              <a:buSzTx/>
            </a:pPr>
            <a:r>
              <a:rPr lang="en-GB" altLang="en-US">
                <a:ea typeface="Calibri" pitchFamily="34" charset="0"/>
                <a:cs typeface="Times New Roman" pitchFamily="18" charset="0"/>
              </a:rPr>
              <a:t>The secret to success is practising </a:t>
            </a:r>
            <a:r>
              <a:rPr lang="en-GB" altLang="en-US" b="1">
                <a:ea typeface="Calibri" pitchFamily="34" charset="0"/>
                <a:cs typeface="Times New Roman" pitchFamily="18" charset="0"/>
              </a:rPr>
              <a:t>little</a:t>
            </a:r>
            <a:r>
              <a:rPr lang="en-GB" altLang="en-US">
                <a:ea typeface="Calibri" pitchFamily="34" charset="0"/>
                <a:cs typeface="Times New Roman" pitchFamily="18" charset="0"/>
              </a:rPr>
              <a:t> and </a:t>
            </a:r>
            <a:r>
              <a:rPr lang="en-GB" altLang="en-US" b="1">
                <a:ea typeface="Calibri" pitchFamily="34" charset="0"/>
                <a:cs typeface="Times New Roman" pitchFamily="18" charset="0"/>
              </a:rPr>
              <a:t>often</a:t>
            </a:r>
            <a:r>
              <a:rPr lang="en-GB" altLang="en-US">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a:cs typeface="Times New Roman" pitchFamily="18" charset="0"/>
            </a:endParaRPr>
          </a:p>
          <a:p>
            <a:pPr lvl="0" eaLnBrk="0" fontAlgn="base" hangingPunct="0">
              <a:spcBef>
                <a:spcPct val="0"/>
              </a:spcBef>
              <a:spcAft>
                <a:spcPct val="0"/>
              </a:spcAft>
              <a:buClrTx/>
              <a:buSzTx/>
            </a:pPr>
            <a:r>
              <a:rPr lang="en-GB" altLang="en-US" u="sng">
                <a:cs typeface="Times New Roman" pitchFamily="18" charset="0"/>
              </a:rPr>
              <a:t>Use practical resources</a:t>
            </a:r>
            <a:r>
              <a:rPr lang="en-GB" altLang="en-US">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a:cs typeface="Times New Roman" pitchFamily="18" charset="0"/>
            </a:endParaRPr>
          </a:p>
          <a:p>
            <a:pPr lvl="0" eaLnBrk="0" fontAlgn="base" hangingPunct="0">
              <a:spcBef>
                <a:spcPct val="0"/>
              </a:spcBef>
              <a:spcAft>
                <a:spcPct val="0"/>
              </a:spcAft>
              <a:buClrTx/>
              <a:buSzTx/>
            </a:pPr>
            <a:r>
              <a:rPr lang="en-GB" altLang="en-US" u="sng">
                <a:cs typeface="Times New Roman" pitchFamily="18" charset="0"/>
              </a:rPr>
              <a:t>Make a poster</a:t>
            </a:r>
            <a:r>
              <a:rPr lang="en-GB" altLang="en-US">
                <a:cs typeface="Times New Roman" pitchFamily="18" charset="0"/>
              </a:rPr>
              <a:t> – We use Numicon at school. You can find pictures of the Numicon shapes here: bit.ly/NumiconPictures – your child could make a poster showing the different ways of making 5.</a:t>
            </a:r>
          </a:p>
          <a:p>
            <a:pPr lvl="0" eaLnBrk="0" fontAlgn="base" hangingPunct="0">
              <a:spcBef>
                <a:spcPct val="0"/>
              </a:spcBef>
              <a:spcAft>
                <a:spcPct val="0"/>
              </a:spcAft>
              <a:buClrTx/>
              <a:buSzTx/>
            </a:pPr>
            <a:endParaRPr lang="en-GB" altLang="en-US">
              <a:cs typeface="Times New Roman" pitchFamily="18" charset="0"/>
            </a:endParaRPr>
          </a:p>
          <a:p>
            <a:pPr lvl="0" eaLnBrk="0" fontAlgn="base" hangingPunct="0">
              <a:spcBef>
                <a:spcPct val="0"/>
              </a:spcBef>
              <a:spcAft>
                <a:spcPct val="0"/>
              </a:spcAft>
              <a:buClrTx/>
              <a:buSzTx/>
            </a:pPr>
            <a:r>
              <a:rPr lang="en-GB" altLang="en-US" u="sng">
                <a:cs typeface="Times New Roman" pitchFamily="18" charset="0"/>
              </a:rPr>
              <a:t>Play games</a:t>
            </a:r>
            <a:r>
              <a:rPr lang="en-GB" altLang="en-US">
                <a:cs typeface="Times New Roman" pitchFamily="18" charset="0"/>
              </a:rPr>
              <a:t> – You can play number bond pairs online at </a:t>
            </a:r>
            <a:r>
              <a:rPr lang="en-GB" altLang="en-US">
                <a:cs typeface="Times New Roman" pitchFamily="18" charset="0"/>
                <a:hlinkClick r:id="rId2"/>
              </a:rPr>
              <a:t>www.conkermaths.com</a:t>
            </a:r>
            <a:r>
              <a:rPr lang="en-GB" altLang="en-US">
                <a:cs typeface="Times New Roman" pitchFamily="18" charset="0"/>
              </a:rPr>
              <a:t> and then see how many questions you can answer in just one minute. </a:t>
            </a:r>
            <a:endParaRPr lang="en-GB" altLang="en-US">
              <a:cs typeface="Arial" pitchFamily="34" charset="0"/>
            </a:endParaRPr>
          </a:p>
          <a:p>
            <a:pPr lvl="0" eaLnBrk="0" fontAlgn="base" hangingPunct="0">
              <a:spcBef>
                <a:spcPct val="0"/>
              </a:spcBef>
              <a:spcAft>
                <a:spcPct val="0"/>
              </a:spcAft>
              <a:buClrTx/>
              <a:buSzTx/>
            </a:pPr>
            <a:endParaRPr lang="en-GB" altLang="en-US">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nvPr>
        </p:nvGraphicFramePr>
        <p:xfrm>
          <a:off x="719138" y="2555877"/>
          <a:ext cx="2781870" cy="2302129"/>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a:effectLst/>
                          <a:latin typeface="Calibri"/>
                          <a:ea typeface="Calibri"/>
                          <a:cs typeface="Times New Roman"/>
                        </a:rPr>
                        <a:t>0 + 1</a:t>
                      </a:r>
                      <a:r>
                        <a:rPr lang="en-GB" sz="1100" baseline="0" dirty="0">
                          <a:effectLst/>
                          <a:latin typeface="Calibri"/>
                          <a:ea typeface="Calibri"/>
                          <a:cs typeface="Times New Roman"/>
                        </a:rPr>
                        <a:t> = 1</a:t>
                      </a:r>
                    </a:p>
                    <a:p>
                      <a:pPr algn="ctr">
                        <a:lnSpc>
                          <a:spcPct val="115000"/>
                        </a:lnSpc>
                        <a:spcAft>
                          <a:spcPts val="0"/>
                        </a:spcAft>
                      </a:pPr>
                      <a:r>
                        <a:rPr lang="en-GB" sz="1100" baseline="0" dirty="0">
                          <a:effectLst/>
                          <a:latin typeface="Calibri"/>
                          <a:ea typeface="Calibri"/>
                          <a:cs typeface="Times New Roman"/>
                        </a:rPr>
                        <a:t>1 + 0 = 1</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0 + 2 = 2</a:t>
                      </a:r>
                    </a:p>
                    <a:p>
                      <a:pPr algn="ctr">
                        <a:lnSpc>
                          <a:spcPct val="115000"/>
                        </a:lnSpc>
                        <a:spcAft>
                          <a:spcPts val="0"/>
                        </a:spcAft>
                      </a:pPr>
                      <a:r>
                        <a:rPr lang="en-GB" sz="1100" baseline="0" dirty="0">
                          <a:effectLst/>
                          <a:latin typeface="Calibri"/>
                          <a:ea typeface="Calibri"/>
                          <a:cs typeface="Times New Roman"/>
                        </a:rPr>
                        <a:t>1 + 1 = 2</a:t>
                      </a:r>
                    </a:p>
                    <a:p>
                      <a:pPr algn="ctr">
                        <a:lnSpc>
                          <a:spcPct val="115000"/>
                        </a:lnSpc>
                        <a:spcAft>
                          <a:spcPts val="0"/>
                        </a:spcAft>
                      </a:pPr>
                      <a:r>
                        <a:rPr lang="en-GB" sz="1100" baseline="0" dirty="0">
                          <a:effectLst/>
                          <a:latin typeface="Calibri"/>
                          <a:ea typeface="Calibri"/>
                          <a:cs typeface="Times New Roman"/>
                        </a:rPr>
                        <a:t>2 + 0 = 2</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0 + 3 = 3</a:t>
                      </a:r>
                    </a:p>
                    <a:p>
                      <a:pPr algn="ctr">
                        <a:lnSpc>
                          <a:spcPct val="115000"/>
                        </a:lnSpc>
                        <a:spcAft>
                          <a:spcPts val="0"/>
                        </a:spcAft>
                      </a:pPr>
                      <a:r>
                        <a:rPr lang="en-GB" sz="1100" baseline="0" dirty="0">
                          <a:effectLst/>
                          <a:latin typeface="Calibri"/>
                          <a:ea typeface="Calibri"/>
                          <a:cs typeface="Times New Roman"/>
                        </a:rPr>
                        <a:t>1 + 2  = 3</a:t>
                      </a:r>
                    </a:p>
                    <a:p>
                      <a:pPr algn="ctr">
                        <a:lnSpc>
                          <a:spcPct val="115000"/>
                        </a:lnSpc>
                        <a:spcAft>
                          <a:spcPts val="0"/>
                        </a:spcAft>
                      </a:pPr>
                      <a:r>
                        <a:rPr lang="en-GB" sz="1100" baseline="0" dirty="0">
                          <a:effectLst/>
                          <a:latin typeface="Calibri"/>
                          <a:ea typeface="Calibri"/>
                          <a:cs typeface="Times New Roman"/>
                        </a:rPr>
                        <a:t>2 + 1 = 3</a:t>
                      </a:r>
                    </a:p>
                    <a:p>
                      <a:pPr algn="ctr">
                        <a:lnSpc>
                          <a:spcPct val="115000"/>
                        </a:lnSpc>
                        <a:spcAft>
                          <a:spcPts val="0"/>
                        </a:spcAft>
                      </a:pPr>
                      <a:r>
                        <a:rPr lang="en-GB" sz="1100" baseline="0" dirty="0">
                          <a:effectLst/>
                          <a:latin typeface="Calibri"/>
                          <a:ea typeface="Calibri"/>
                          <a:cs typeface="Times New Roman"/>
                        </a:rPr>
                        <a:t>3 + 0 = 3</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+ 4 = 4</a:t>
                      </a:r>
                    </a:p>
                    <a:p>
                      <a:pPr algn="ctr">
                        <a:lnSpc>
                          <a:spcPct val="115000"/>
                        </a:lnSpc>
                        <a:spcAft>
                          <a:spcPts val="0"/>
                        </a:spcAft>
                      </a:pPr>
                      <a:r>
                        <a:rPr lang="en-GB" sz="1100" dirty="0">
                          <a:effectLst/>
                          <a:latin typeface="Calibri"/>
                          <a:ea typeface="Calibri"/>
                          <a:cs typeface="Times New Roman"/>
                        </a:rPr>
                        <a:t>1</a:t>
                      </a:r>
                      <a:r>
                        <a:rPr lang="en-GB" sz="1100" baseline="0" dirty="0">
                          <a:effectLst/>
                          <a:latin typeface="Calibri"/>
                          <a:ea typeface="Calibri"/>
                          <a:cs typeface="Times New Roman"/>
                        </a:rPr>
                        <a:t> + 3 = 4</a:t>
                      </a:r>
                    </a:p>
                    <a:p>
                      <a:pPr algn="ctr">
                        <a:lnSpc>
                          <a:spcPct val="115000"/>
                        </a:lnSpc>
                        <a:spcAft>
                          <a:spcPts val="0"/>
                        </a:spcAft>
                      </a:pPr>
                      <a:r>
                        <a:rPr lang="en-GB" sz="1100" baseline="0" dirty="0">
                          <a:effectLst/>
                          <a:latin typeface="Calibri"/>
                          <a:ea typeface="Calibri"/>
                          <a:cs typeface="Times New Roman"/>
                        </a:rPr>
                        <a:t>2 + 2 = 4</a:t>
                      </a:r>
                    </a:p>
                    <a:p>
                      <a:pPr algn="ctr">
                        <a:lnSpc>
                          <a:spcPct val="115000"/>
                        </a:lnSpc>
                        <a:spcAft>
                          <a:spcPts val="0"/>
                        </a:spcAft>
                      </a:pPr>
                      <a:r>
                        <a:rPr lang="en-GB" sz="1100" baseline="0" dirty="0">
                          <a:effectLst/>
                          <a:latin typeface="Calibri"/>
                          <a:ea typeface="Calibri"/>
                          <a:cs typeface="Times New Roman"/>
                        </a:rPr>
                        <a:t>3 + 1 = 4</a:t>
                      </a:r>
                    </a:p>
                    <a:p>
                      <a:pPr algn="ctr">
                        <a:lnSpc>
                          <a:spcPct val="115000"/>
                        </a:lnSpc>
                        <a:spcAft>
                          <a:spcPts val="0"/>
                        </a:spcAft>
                      </a:pPr>
                      <a:r>
                        <a:rPr lang="en-GB" sz="1100" baseline="0" dirty="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0 + 5 = 5</a:t>
                      </a:r>
                    </a:p>
                    <a:p>
                      <a:pPr algn="ctr">
                        <a:lnSpc>
                          <a:spcPct val="115000"/>
                        </a:lnSpc>
                        <a:spcAft>
                          <a:spcPts val="0"/>
                        </a:spcAft>
                      </a:pPr>
                      <a:r>
                        <a:rPr lang="en-GB" sz="1100" baseline="0" dirty="0">
                          <a:effectLst/>
                          <a:latin typeface="Calibri"/>
                          <a:ea typeface="Calibri"/>
                          <a:cs typeface="Times New Roman"/>
                        </a:rPr>
                        <a:t>1 + 4 = 5</a:t>
                      </a:r>
                    </a:p>
                    <a:p>
                      <a:pPr algn="ctr">
                        <a:lnSpc>
                          <a:spcPct val="115000"/>
                        </a:lnSpc>
                        <a:spcAft>
                          <a:spcPts val="0"/>
                        </a:spcAft>
                      </a:pPr>
                      <a:r>
                        <a:rPr lang="en-GB" sz="1100" baseline="0" dirty="0">
                          <a:effectLst/>
                          <a:latin typeface="Calibri"/>
                          <a:ea typeface="Calibri"/>
                          <a:cs typeface="Times New Roman"/>
                        </a:rPr>
                        <a:t>2 + 3 = 5</a:t>
                      </a:r>
                    </a:p>
                    <a:p>
                      <a:pPr algn="ctr">
                        <a:lnSpc>
                          <a:spcPct val="115000"/>
                        </a:lnSpc>
                        <a:spcAft>
                          <a:spcPts val="0"/>
                        </a:spcAft>
                      </a:pPr>
                      <a:r>
                        <a:rPr lang="en-GB" sz="1100" baseline="0" dirty="0">
                          <a:effectLst/>
                          <a:latin typeface="Calibri"/>
                          <a:ea typeface="Calibri"/>
                          <a:cs typeface="Times New Roman"/>
                        </a:rPr>
                        <a:t>3 + 2 = 5</a:t>
                      </a:r>
                    </a:p>
                    <a:p>
                      <a:pPr algn="ctr">
                        <a:lnSpc>
                          <a:spcPct val="115000"/>
                        </a:lnSpc>
                        <a:spcAft>
                          <a:spcPts val="0"/>
                        </a:spcAft>
                      </a:pPr>
                      <a:r>
                        <a:rPr lang="en-GB" sz="1100" baseline="0" dirty="0">
                          <a:effectLst/>
                          <a:latin typeface="Calibri"/>
                          <a:ea typeface="Calibri"/>
                          <a:cs typeface="Times New Roman"/>
                        </a:rPr>
                        <a:t>4 + 1 = 5</a:t>
                      </a:r>
                    </a:p>
                    <a:p>
                      <a:pPr algn="ctr">
                        <a:lnSpc>
                          <a:spcPct val="115000"/>
                        </a:lnSpc>
                        <a:spcAft>
                          <a:spcPts val="0"/>
                        </a:spcAft>
                      </a:pPr>
                      <a:r>
                        <a:rPr lang="en-GB" sz="1100" baseline="0" dirty="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+ 6 = 6</a:t>
                      </a:r>
                    </a:p>
                    <a:p>
                      <a:pPr algn="ctr">
                        <a:lnSpc>
                          <a:spcPct val="115000"/>
                        </a:lnSpc>
                        <a:spcAft>
                          <a:spcPts val="0"/>
                        </a:spcAft>
                      </a:pPr>
                      <a:r>
                        <a:rPr lang="en-GB" sz="1100" dirty="0">
                          <a:effectLst/>
                          <a:latin typeface="Calibri"/>
                          <a:ea typeface="Calibri"/>
                          <a:cs typeface="Times New Roman"/>
                        </a:rPr>
                        <a:t>1 + 5 = 6</a:t>
                      </a:r>
                    </a:p>
                    <a:p>
                      <a:pPr algn="ctr">
                        <a:lnSpc>
                          <a:spcPct val="115000"/>
                        </a:lnSpc>
                        <a:spcAft>
                          <a:spcPts val="0"/>
                        </a:spcAft>
                      </a:pPr>
                      <a:r>
                        <a:rPr lang="en-GB" sz="1100" dirty="0">
                          <a:effectLst/>
                          <a:latin typeface="Calibri"/>
                          <a:ea typeface="Calibri"/>
                          <a:cs typeface="Times New Roman"/>
                        </a:rPr>
                        <a:t>2 + 4 = 6</a:t>
                      </a:r>
                    </a:p>
                    <a:p>
                      <a:pPr algn="ctr">
                        <a:lnSpc>
                          <a:spcPct val="115000"/>
                        </a:lnSpc>
                        <a:spcAft>
                          <a:spcPts val="0"/>
                        </a:spcAft>
                      </a:pPr>
                      <a:r>
                        <a:rPr lang="en-GB" sz="1100" dirty="0">
                          <a:effectLst/>
                          <a:latin typeface="Calibri"/>
                          <a:ea typeface="Calibri"/>
                          <a:cs typeface="Times New Roman"/>
                        </a:rPr>
                        <a:t>3 + 3 = 6</a:t>
                      </a:r>
                    </a:p>
                    <a:p>
                      <a:pPr algn="ctr">
                        <a:lnSpc>
                          <a:spcPct val="115000"/>
                        </a:lnSpc>
                        <a:spcAft>
                          <a:spcPts val="0"/>
                        </a:spcAft>
                      </a:pPr>
                      <a:r>
                        <a:rPr lang="en-GB" sz="1100" dirty="0">
                          <a:effectLst/>
                          <a:latin typeface="Calibri"/>
                          <a:ea typeface="Calibri"/>
                          <a:cs typeface="Times New Roman"/>
                        </a:rPr>
                        <a:t>4 + 2</a:t>
                      </a:r>
                      <a:r>
                        <a:rPr lang="en-GB" sz="1100" baseline="0" dirty="0">
                          <a:effectLst/>
                          <a:latin typeface="Calibri"/>
                          <a:ea typeface="Calibri"/>
                          <a:cs typeface="Times New Roman"/>
                        </a:rPr>
                        <a:t> = 6</a:t>
                      </a:r>
                    </a:p>
                    <a:p>
                      <a:pPr algn="ctr">
                        <a:lnSpc>
                          <a:spcPct val="115000"/>
                        </a:lnSpc>
                        <a:spcAft>
                          <a:spcPts val="0"/>
                        </a:spcAft>
                      </a:pPr>
                      <a:r>
                        <a:rPr lang="en-GB" sz="1100" baseline="0" dirty="0">
                          <a:effectLst/>
                          <a:latin typeface="Calibri"/>
                          <a:ea typeface="Calibri"/>
                          <a:cs typeface="Times New Roman"/>
                        </a:rPr>
                        <a:t>5 + 1 = 6</a:t>
                      </a:r>
                    </a:p>
                    <a:p>
                      <a:pPr algn="ctr">
                        <a:lnSpc>
                          <a:spcPct val="115000"/>
                        </a:lnSpc>
                        <a:spcAft>
                          <a:spcPts val="0"/>
                        </a:spcAft>
                      </a:pPr>
                      <a:r>
                        <a:rPr lang="en-GB" sz="1100" baseline="0" dirty="0">
                          <a:effectLst/>
                          <a:latin typeface="Calibri"/>
                          <a:ea typeface="Calibri"/>
                          <a:cs typeface="Times New Roman"/>
                        </a:rPr>
                        <a:t>6 + 0 = 6</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a:t>Key Vocabulary</a:t>
            </a:r>
          </a:p>
          <a:p>
            <a:pPr algn="l"/>
            <a:r>
              <a:rPr lang="en-GB" b="0" u="none"/>
              <a:t>What is 3 </a:t>
            </a:r>
            <a:r>
              <a:rPr lang="en-GB" u="none"/>
              <a:t>add</a:t>
            </a:r>
            <a:r>
              <a:rPr lang="en-GB" b="0" u="none"/>
              <a:t> 2?</a:t>
            </a:r>
          </a:p>
          <a:p>
            <a:pPr algn="l"/>
            <a:r>
              <a:rPr lang="en-GB" b="0" u="none"/>
              <a:t>What is 2 </a:t>
            </a:r>
            <a:r>
              <a:rPr lang="en-GB" u="none"/>
              <a:t>plus</a:t>
            </a:r>
            <a:r>
              <a:rPr lang="en-GB" b="0" u="none"/>
              <a:t> 2?</a:t>
            </a:r>
          </a:p>
          <a:p>
            <a:pPr algn="l"/>
            <a:r>
              <a:rPr lang="en-GB" b="0" u="none"/>
              <a:t>What is 5 </a:t>
            </a:r>
            <a:r>
              <a:rPr lang="en-GB" u="none"/>
              <a:t>take away </a:t>
            </a:r>
            <a:r>
              <a:rPr lang="en-GB" b="0" u="none"/>
              <a:t>2?</a:t>
            </a:r>
          </a:p>
          <a:p>
            <a:pPr algn="l"/>
            <a:r>
              <a:rPr lang="en-GB" b="0" u="none"/>
              <a:t>What is 1 </a:t>
            </a:r>
            <a:r>
              <a:rPr lang="en-GB" u="none"/>
              <a:t>less than </a:t>
            </a:r>
            <a:r>
              <a:rPr lang="en-GB" b="0" u="none"/>
              <a:t>4?</a:t>
            </a:r>
            <a:endParaRPr lang="en-GB" b="0" u="none" dirty="0"/>
          </a:p>
        </p:txBody>
      </p:sp>
      <p:sp>
        <p:nvSpPr>
          <p:cNvPr id="13" name="Text Placeholder 12"/>
          <p:cNvSpPr>
            <a:spLocks noGrp="1"/>
          </p:cNvSpPr>
          <p:nvPr>
            <p:ph type="body" sz="quarter" idx="15"/>
          </p:nvPr>
        </p:nvSpPr>
        <p:spPr/>
        <p:txBody>
          <a:bodyPr/>
          <a:lstStyle/>
          <a:p>
            <a:pPr lvl="0"/>
            <a:r>
              <a:rPr lang="en-GB">
                <a:ea typeface="Calibri" pitchFamily="34" charset="0"/>
                <a:cs typeface="Times New Roman" pitchFamily="18" charset="0"/>
              </a:rPr>
              <a:t>They should be able to answer these questions in any order, including missing number </a:t>
            </a:r>
            <a:r>
              <a:rPr lang="en-GB" altLang="en-US">
                <a:ea typeface="Calibri" pitchFamily="34" charset="0"/>
                <a:cs typeface="Times New Roman" pitchFamily="18" charset="0"/>
              </a:rPr>
              <a:t>questions e.g.  3 + ⃝ = 5 or 4 – ⃝ = 2.</a:t>
            </a:r>
          </a:p>
          <a:p>
            <a:endParaRPr lang="en-GB" dirty="0"/>
          </a:p>
        </p:txBody>
      </p:sp>
      <p:pic>
        <p:nvPicPr>
          <p:cNvPr id="1026" name="Picture 2" descr="Chapel Allerton Primary School PSA - Home | Facebook">
            <a:extLst>
              <a:ext uri="{FF2B5EF4-FFF2-40B4-BE49-F238E27FC236}">
                <a16:creationId xmlns:a16="http://schemas.microsoft.com/office/drawing/2014/main" id="{9AED4ABB-5BE4-48D1-8DEB-7D18D19E41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962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Spring 1</a:t>
            </a:r>
          </a:p>
        </p:txBody>
      </p:sp>
      <p:sp>
        <p:nvSpPr>
          <p:cNvPr id="3" name="Text Placeholder 2"/>
          <p:cNvSpPr>
            <a:spLocks noGrp="1"/>
          </p:cNvSpPr>
          <p:nvPr>
            <p:ph type="body" sz="quarter" idx="11"/>
          </p:nvPr>
        </p:nvSpPr>
        <p:spPr/>
        <p:txBody>
          <a:bodyPr/>
          <a:lstStyle/>
          <a:p>
            <a:r>
              <a:rPr lang="en-GB" dirty="0"/>
              <a:t>I know doubles and halves of numbers to 10.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Ping Pong</a:t>
            </a:r>
            <a:r>
              <a:rPr lang="en-GB" altLang="en-US" dirty="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Practise online </a:t>
            </a:r>
            <a:r>
              <a:rPr lang="en-GB" altLang="en-US" dirty="0">
                <a:cs typeface="Times New Roman" pitchFamily="18" charset="0"/>
              </a:rPr>
              <a:t>– Go to </a:t>
            </a:r>
            <a:r>
              <a:rPr lang="en-GB" altLang="en-US" dirty="0">
                <a:cs typeface="Times New Roman" pitchFamily="18" charset="0"/>
                <a:hlinkClick r:id="rId2"/>
              </a:rPr>
              <a:t>www.conkermaths.com</a:t>
            </a:r>
            <a:r>
              <a:rPr lang="en-GB" altLang="en-US" dirty="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711132656"/>
              </p:ext>
            </p:extLst>
          </p:nvPr>
        </p:nvGraphicFramePr>
        <p:xfrm>
          <a:off x="692696" y="2555776"/>
          <a:ext cx="2376264" cy="2880320"/>
        </p:xfrm>
        <a:graphic>
          <a:graphicData uri="http://schemas.openxmlformats.org/drawingml/2006/table">
            <a:tbl>
              <a:tblPr firstRow="1" bandRow="1">
                <a:tableStyleId>{2D5ABB26-0587-4C30-8999-92F81FD0307C}</a:tableStyleId>
              </a:tblPr>
              <a:tblGrid>
                <a:gridCol w="1188132">
                  <a:extLst>
                    <a:ext uri="{9D8B030D-6E8A-4147-A177-3AD203B41FA5}">
                      <a16:colId xmlns:a16="http://schemas.microsoft.com/office/drawing/2014/main" val="20000"/>
                    </a:ext>
                  </a:extLst>
                </a:gridCol>
                <a:gridCol w="1188132">
                  <a:extLst>
                    <a:ext uri="{9D8B030D-6E8A-4147-A177-3AD203B41FA5}">
                      <a16:colId xmlns:a16="http://schemas.microsoft.com/office/drawing/2014/main" val="20001"/>
                    </a:ext>
                  </a:extLst>
                </a:gridCol>
              </a:tblGrid>
              <a:tr h="2880320">
                <a:tc>
                  <a:txBody>
                    <a:bodyPr/>
                    <a:lstStyle/>
                    <a:p>
                      <a:pPr algn="ctr">
                        <a:lnSpc>
                          <a:spcPct val="115000"/>
                        </a:lnSpc>
                        <a:spcAft>
                          <a:spcPts val="0"/>
                        </a:spcAft>
                      </a:pPr>
                      <a:r>
                        <a:rPr lang="en-GB" sz="1400" dirty="0">
                          <a:effectLst/>
                          <a:latin typeface="Calibri"/>
                          <a:ea typeface="Calibri"/>
                          <a:cs typeface="Times New Roman"/>
                        </a:rPr>
                        <a:t>0 + 0 = 0</a:t>
                      </a:r>
                    </a:p>
                    <a:p>
                      <a:pPr algn="ctr">
                        <a:lnSpc>
                          <a:spcPct val="115000"/>
                        </a:lnSpc>
                        <a:spcAft>
                          <a:spcPts val="0"/>
                        </a:spcAft>
                      </a:pPr>
                      <a:r>
                        <a:rPr lang="en-GB" sz="1400" dirty="0">
                          <a:effectLst/>
                          <a:latin typeface="Calibri"/>
                          <a:ea typeface="Calibri"/>
                          <a:cs typeface="Times New Roman"/>
                        </a:rPr>
                        <a:t>1 + 1 = 2</a:t>
                      </a:r>
                    </a:p>
                    <a:p>
                      <a:pPr algn="ctr">
                        <a:lnSpc>
                          <a:spcPct val="115000"/>
                        </a:lnSpc>
                        <a:spcAft>
                          <a:spcPts val="0"/>
                        </a:spcAft>
                      </a:pPr>
                      <a:r>
                        <a:rPr lang="en-GB" sz="1400" dirty="0">
                          <a:effectLst/>
                          <a:latin typeface="Calibri"/>
                          <a:ea typeface="Calibri"/>
                          <a:cs typeface="Times New Roman"/>
                        </a:rPr>
                        <a:t>2 + 2 = 4</a:t>
                      </a:r>
                    </a:p>
                    <a:p>
                      <a:pPr algn="ctr">
                        <a:lnSpc>
                          <a:spcPct val="115000"/>
                        </a:lnSpc>
                        <a:spcAft>
                          <a:spcPts val="0"/>
                        </a:spcAft>
                      </a:pPr>
                      <a:r>
                        <a:rPr lang="en-GB" sz="1400" dirty="0">
                          <a:effectLst/>
                          <a:latin typeface="Calibri"/>
                          <a:ea typeface="Calibri"/>
                          <a:cs typeface="Times New Roman"/>
                        </a:rPr>
                        <a:t>3 + 3 = 6</a:t>
                      </a:r>
                    </a:p>
                    <a:p>
                      <a:pPr algn="ctr">
                        <a:lnSpc>
                          <a:spcPct val="115000"/>
                        </a:lnSpc>
                        <a:spcAft>
                          <a:spcPts val="0"/>
                        </a:spcAft>
                      </a:pPr>
                      <a:r>
                        <a:rPr lang="en-GB" sz="1400" dirty="0">
                          <a:effectLst/>
                          <a:latin typeface="Calibri"/>
                          <a:ea typeface="Calibri"/>
                          <a:cs typeface="Times New Roman"/>
                        </a:rPr>
                        <a:t>4 + 4 = 8</a:t>
                      </a:r>
                    </a:p>
                    <a:p>
                      <a:pPr algn="ctr">
                        <a:lnSpc>
                          <a:spcPct val="115000"/>
                        </a:lnSpc>
                        <a:spcAft>
                          <a:spcPts val="0"/>
                        </a:spcAft>
                      </a:pPr>
                      <a:r>
                        <a:rPr lang="en-GB" sz="1400" dirty="0">
                          <a:effectLst/>
                          <a:latin typeface="Calibri"/>
                          <a:ea typeface="Calibri"/>
                          <a:cs typeface="Times New Roman"/>
                        </a:rPr>
                        <a:t>5 + 5 = 10</a:t>
                      </a:r>
                    </a:p>
                    <a:p>
                      <a:pPr algn="ctr">
                        <a:lnSpc>
                          <a:spcPct val="115000"/>
                        </a:lnSpc>
                        <a:spcAft>
                          <a:spcPts val="0"/>
                        </a:spcAft>
                      </a:pPr>
                      <a:r>
                        <a:rPr lang="en-GB" sz="1400" dirty="0">
                          <a:effectLst/>
                          <a:latin typeface="Calibri"/>
                          <a:ea typeface="Calibri"/>
                          <a:cs typeface="Times New Roman"/>
                        </a:rPr>
                        <a:t>6 + 6 = 12</a:t>
                      </a:r>
                    </a:p>
                    <a:p>
                      <a:pPr algn="ctr">
                        <a:lnSpc>
                          <a:spcPct val="115000"/>
                        </a:lnSpc>
                        <a:spcAft>
                          <a:spcPts val="0"/>
                        </a:spcAft>
                      </a:pPr>
                      <a:r>
                        <a:rPr lang="en-GB" sz="1400" dirty="0">
                          <a:effectLst/>
                          <a:latin typeface="Calibri"/>
                          <a:ea typeface="Calibri"/>
                          <a:cs typeface="Times New Roman"/>
                        </a:rPr>
                        <a:t>7 + 7 = 14</a:t>
                      </a:r>
                    </a:p>
                    <a:p>
                      <a:pPr algn="ctr">
                        <a:lnSpc>
                          <a:spcPct val="115000"/>
                        </a:lnSpc>
                        <a:spcAft>
                          <a:spcPts val="0"/>
                        </a:spcAft>
                      </a:pPr>
                      <a:r>
                        <a:rPr lang="en-GB" sz="1400" dirty="0">
                          <a:effectLst/>
                          <a:latin typeface="Calibri"/>
                          <a:ea typeface="Calibri"/>
                          <a:cs typeface="Times New Roman"/>
                        </a:rPr>
                        <a:t>8 + 8 = 16</a:t>
                      </a:r>
                    </a:p>
                    <a:p>
                      <a:pPr algn="ctr">
                        <a:lnSpc>
                          <a:spcPct val="115000"/>
                        </a:lnSpc>
                        <a:spcAft>
                          <a:spcPts val="0"/>
                        </a:spcAft>
                      </a:pPr>
                      <a:r>
                        <a:rPr lang="en-GB" sz="1400" dirty="0">
                          <a:effectLst/>
                          <a:latin typeface="Calibri"/>
                          <a:ea typeface="Calibri"/>
                          <a:cs typeface="Times New Roman"/>
                        </a:rPr>
                        <a:t>9 + 9 = 18</a:t>
                      </a:r>
                    </a:p>
                    <a:p>
                      <a:pPr algn="ctr">
                        <a:lnSpc>
                          <a:spcPct val="115000"/>
                        </a:lnSpc>
                        <a:spcAft>
                          <a:spcPts val="0"/>
                        </a:spcAft>
                      </a:pPr>
                      <a:r>
                        <a:rPr lang="en-GB" sz="1400" dirty="0">
                          <a:effectLst/>
                          <a:latin typeface="Calibri"/>
                          <a:ea typeface="Calibri"/>
                          <a:cs typeface="Times New Roman"/>
                        </a:rPr>
                        <a:t>10 + 10 = 20</a:t>
                      </a:r>
                    </a:p>
                  </a:txBody>
                  <a:tcPr marL="68580" marR="68580" marT="0" marB="0"/>
                </a:tc>
                <a:tc>
                  <a:txBody>
                    <a:bodyPr/>
                    <a:lstStyle/>
                    <a:p>
                      <a:pPr algn="ctr">
                        <a:lnSpc>
                          <a:spcPct val="115000"/>
                        </a:lnSpc>
                        <a:spcAft>
                          <a:spcPts val="0"/>
                        </a:spcAft>
                      </a:pPr>
                      <a:r>
                        <a:rPr lang="en-GB" sz="1400" dirty="0">
                          <a:effectLst/>
                          <a:latin typeface="Calibri"/>
                          <a:ea typeface="Calibri"/>
                          <a:cs typeface="Times New Roman"/>
                        </a:rPr>
                        <a:t>½ of 0 = 0</a:t>
                      </a:r>
                    </a:p>
                    <a:p>
                      <a:pPr algn="ctr">
                        <a:lnSpc>
                          <a:spcPct val="115000"/>
                        </a:lnSpc>
                        <a:spcAft>
                          <a:spcPts val="0"/>
                        </a:spcAft>
                      </a:pPr>
                      <a:r>
                        <a:rPr lang="en-GB" sz="1400" dirty="0">
                          <a:effectLst/>
                          <a:latin typeface="Calibri"/>
                          <a:ea typeface="Calibri"/>
                          <a:cs typeface="Times New Roman"/>
                        </a:rPr>
                        <a:t>½ of 2 = 1</a:t>
                      </a:r>
                    </a:p>
                    <a:p>
                      <a:pPr algn="ctr">
                        <a:lnSpc>
                          <a:spcPct val="115000"/>
                        </a:lnSpc>
                        <a:spcAft>
                          <a:spcPts val="0"/>
                        </a:spcAft>
                      </a:pPr>
                      <a:r>
                        <a:rPr lang="en-GB" sz="1400" dirty="0">
                          <a:effectLst/>
                          <a:latin typeface="Calibri"/>
                          <a:ea typeface="Calibri"/>
                          <a:cs typeface="Times New Roman"/>
                        </a:rPr>
                        <a:t>½ of 4 = 2</a:t>
                      </a:r>
                    </a:p>
                    <a:p>
                      <a:pPr algn="ctr">
                        <a:lnSpc>
                          <a:spcPct val="115000"/>
                        </a:lnSpc>
                        <a:spcAft>
                          <a:spcPts val="0"/>
                        </a:spcAft>
                      </a:pPr>
                      <a:r>
                        <a:rPr lang="en-GB" sz="1400" dirty="0">
                          <a:effectLst/>
                          <a:latin typeface="Calibri"/>
                          <a:ea typeface="Calibri"/>
                          <a:cs typeface="Times New Roman"/>
                        </a:rPr>
                        <a:t>½ of 6 = 3</a:t>
                      </a:r>
                    </a:p>
                    <a:p>
                      <a:pPr algn="ctr">
                        <a:lnSpc>
                          <a:spcPct val="115000"/>
                        </a:lnSpc>
                        <a:spcAft>
                          <a:spcPts val="0"/>
                        </a:spcAft>
                      </a:pPr>
                      <a:r>
                        <a:rPr lang="en-GB" sz="1400" dirty="0">
                          <a:effectLst/>
                          <a:latin typeface="Calibri"/>
                          <a:ea typeface="Calibri"/>
                          <a:cs typeface="Times New Roman"/>
                        </a:rPr>
                        <a:t>½ of 8 = 4</a:t>
                      </a:r>
                    </a:p>
                    <a:p>
                      <a:pPr algn="ctr">
                        <a:lnSpc>
                          <a:spcPct val="115000"/>
                        </a:lnSpc>
                        <a:spcAft>
                          <a:spcPts val="0"/>
                        </a:spcAft>
                      </a:pPr>
                      <a:r>
                        <a:rPr lang="en-GB" sz="1400" dirty="0">
                          <a:effectLst/>
                          <a:latin typeface="Calibri"/>
                          <a:ea typeface="Calibri"/>
                          <a:cs typeface="Times New Roman"/>
                        </a:rPr>
                        <a:t>½ of 10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a:t>
            </a:r>
            <a:r>
              <a:rPr lang="en-GB" u="none" dirty="0"/>
              <a:t>double </a:t>
            </a:r>
            <a:r>
              <a:rPr lang="en-GB" b="0" u="none" dirty="0"/>
              <a:t>9?</a:t>
            </a:r>
          </a:p>
          <a:p>
            <a:pPr algn="l"/>
            <a:r>
              <a:rPr lang="en-GB" b="0" u="none" dirty="0"/>
              <a:t>What is </a:t>
            </a:r>
            <a:r>
              <a:rPr lang="en-GB" u="none" dirty="0"/>
              <a:t>half </a:t>
            </a:r>
            <a:r>
              <a:rPr lang="en-GB" b="0" u="none" dirty="0"/>
              <a:t>of 6?</a:t>
            </a:r>
          </a:p>
        </p:txBody>
      </p:sp>
      <p:pic>
        <p:nvPicPr>
          <p:cNvPr id="5" name="Picture 2" descr="Chapel Allerton Primary School PSA - Home | Facebook">
            <a:extLst>
              <a:ext uri="{FF2B5EF4-FFF2-40B4-BE49-F238E27FC236}">
                <a16:creationId xmlns:a16="http://schemas.microsoft.com/office/drawing/2014/main" id="{4DD3A813-22FC-4626-80A1-DA3CB19B67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172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Spring 2</a:t>
            </a:r>
          </a:p>
        </p:txBody>
      </p:sp>
      <p:sp>
        <p:nvSpPr>
          <p:cNvPr id="3" name="Text Placeholder 2"/>
          <p:cNvSpPr>
            <a:spLocks noGrp="1"/>
          </p:cNvSpPr>
          <p:nvPr>
            <p:ph type="body" sz="quarter" idx="11"/>
          </p:nvPr>
        </p:nvSpPr>
        <p:spPr/>
        <p:txBody>
          <a:bodyPr/>
          <a:lstStyle/>
          <a:p>
            <a:r>
              <a:rPr lang="en-GB" dirty="0"/>
              <a:t>I know number bonds to 10.</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practical resources</a:t>
            </a:r>
            <a:r>
              <a:rPr lang="en-GB" altLang="en-US" dirty="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Make a poster</a:t>
            </a:r>
            <a:r>
              <a:rPr lang="en-GB" altLang="en-US" dirty="0">
                <a:cs typeface="Times New Roman" pitchFamily="18" charset="0"/>
              </a:rPr>
              <a:t> – We use </a:t>
            </a:r>
            <a:r>
              <a:rPr lang="en-GB" altLang="en-US" dirty="0" err="1">
                <a:cs typeface="Times New Roman" pitchFamily="18" charset="0"/>
              </a:rPr>
              <a:t>Numicon</a:t>
            </a:r>
            <a:r>
              <a:rPr lang="en-GB" altLang="en-US" dirty="0">
                <a:cs typeface="Times New Roman" pitchFamily="18" charset="0"/>
              </a:rPr>
              <a:t> at school. You can find pictures of the </a:t>
            </a:r>
            <a:r>
              <a:rPr lang="en-GB" altLang="en-US" dirty="0" err="1">
                <a:cs typeface="Times New Roman" pitchFamily="18" charset="0"/>
              </a:rPr>
              <a:t>Numicon</a:t>
            </a:r>
            <a:r>
              <a:rPr lang="en-GB" altLang="en-US" dirty="0">
                <a:cs typeface="Times New Roman" pitchFamily="18" charset="0"/>
              </a:rPr>
              <a:t> shapes here: bit.ly/</a:t>
            </a:r>
            <a:r>
              <a:rPr lang="en-GB" altLang="en-US" dirty="0" err="1">
                <a:cs typeface="Times New Roman" pitchFamily="18" charset="0"/>
              </a:rPr>
              <a:t>NumiconPictures</a:t>
            </a:r>
            <a:r>
              <a:rPr lang="en-GB" altLang="en-US" dirty="0">
                <a:cs typeface="Times New Roman" pitchFamily="18" charset="0"/>
              </a:rPr>
              <a:t> – your child could make a poster showing the different ways of making 5.</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You can play number bond pairs online at </a:t>
            </a:r>
            <a:r>
              <a:rPr lang="en-GB" altLang="en-US" dirty="0">
                <a:cs typeface="Times New Roman" pitchFamily="18" charset="0"/>
                <a:hlinkClick r:id="rId2"/>
              </a:rPr>
              <a:t>www.conkermaths.com</a:t>
            </a:r>
            <a:r>
              <a:rPr lang="en-GB" altLang="en-US" dirty="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a:effectLst/>
                          <a:latin typeface="Calibri"/>
                          <a:ea typeface="Calibri"/>
                          <a:cs typeface="Times New Roman"/>
                        </a:rPr>
                        <a:t>0 + 10 = 10</a:t>
                      </a:r>
                    </a:p>
                    <a:p>
                      <a:pPr algn="ctr">
                        <a:lnSpc>
                          <a:spcPct val="115000"/>
                        </a:lnSpc>
                        <a:spcAft>
                          <a:spcPts val="0"/>
                        </a:spcAft>
                      </a:pPr>
                      <a:r>
                        <a:rPr lang="en-GB" sz="1100" dirty="0">
                          <a:effectLst/>
                          <a:latin typeface="Calibri"/>
                          <a:ea typeface="Calibri"/>
                          <a:cs typeface="Times New Roman"/>
                        </a:rPr>
                        <a:t>10 + 0 = 10</a:t>
                      </a:r>
                    </a:p>
                    <a:p>
                      <a:pPr algn="ctr">
                        <a:lnSpc>
                          <a:spcPct val="115000"/>
                        </a:lnSpc>
                        <a:spcAft>
                          <a:spcPts val="0"/>
                        </a:spcAft>
                      </a:pPr>
                      <a:r>
                        <a:rPr lang="en-GB" sz="1100" dirty="0">
                          <a:effectLst/>
                          <a:latin typeface="Calibri"/>
                          <a:ea typeface="Calibri"/>
                          <a:cs typeface="Times New Roman"/>
                        </a:rPr>
                        <a:t>10 – 10 = 0</a:t>
                      </a:r>
                    </a:p>
                    <a:p>
                      <a:pPr algn="ctr">
                        <a:lnSpc>
                          <a:spcPct val="115000"/>
                        </a:lnSpc>
                        <a:spcAft>
                          <a:spcPts val="0"/>
                        </a:spcAft>
                      </a:pPr>
                      <a:r>
                        <a:rPr lang="en-GB" sz="1100" dirty="0">
                          <a:effectLst/>
                          <a:latin typeface="Calibri"/>
                          <a:ea typeface="Calibri"/>
                          <a:cs typeface="Times New Roman"/>
                        </a:rPr>
                        <a:t>10</a:t>
                      </a:r>
                      <a:r>
                        <a:rPr lang="en-GB" sz="1100" baseline="0" dirty="0">
                          <a:effectLst/>
                          <a:latin typeface="Calibri"/>
                          <a:ea typeface="Calibri"/>
                          <a:cs typeface="Times New Roman"/>
                        </a:rPr>
                        <a:t> – 0 = 10</a:t>
                      </a:r>
                    </a:p>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1 + 9 = 10</a:t>
                      </a:r>
                    </a:p>
                    <a:p>
                      <a:pPr algn="ctr">
                        <a:lnSpc>
                          <a:spcPct val="115000"/>
                        </a:lnSpc>
                        <a:spcAft>
                          <a:spcPts val="0"/>
                        </a:spcAft>
                      </a:pPr>
                      <a:r>
                        <a:rPr lang="en-GB" sz="1100" dirty="0">
                          <a:effectLst/>
                          <a:latin typeface="Calibri"/>
                          <a:ea typeface="Calibri"/>
                          <a:cs typeface="Times New Roman"/>
                        </a:rPr>
                        <a:t>9</a:t>
                      </a:r>
                      <a:r>
                        <a:rPr lang="en-GB" sz="1100" baseline="0" dirty="0">
                          <a:effectLst/>
                          <a:latin typeface="Calibri"/>
                          <a:ea typeface="Calibri"/>
                          <a:cs typeface="Times New Roman"/>
                        </a:rPr>
                        <a:t> + 1 = 10</a:t>
                      </a:r>
                    </a:p>
                    <a:p>
                      <a:pPr algn="ctr">
                        <a:lnSpc>
                          <a:spcPct val="115000"/>
                        </a:lnSpc>
                        <a:spcAft>
                          <a:spcPts val="0"/>
                        </a:spcAft>
                      </a:pPr>
                      <a:r>
                        <a:rPr lang="en-GB" sz="1100" baseline="0" dirty="0">
                          <a:effectLst/>
                          <a:latin typeface="Calibri"/>
                          <a:ea typeface="Calibri"/>
                          <a:cs typeface="Times New Roman"/>
                        </a:rPr>
                        <a:t>10 – 9 = 1</a:t>
                      </a:r>
                    </a:p>
                    <a:p>
                      <a:pPr algn="ctr">
                        <a:lnSpc>
                          <a:spcPct val="115000"/>
                        </a:lnSpc>
                        <a:spcAft>
                          <a:spcPts val="0"/>
                        </a:spcAft>
                      </a:pPr>
                      <a:r>
                        <a:rPr lang="en-GB" sz="1100" baseline="0" dirty="0">
                          <a:effectLst/>
                          <a:latin typeface="Calibri"/>
                          <a:ea typeface="Calibri"/>
                          <a:cs typeface="Times New Roman"/>
                        </a:rPr>
                        <a:t>10 – 1 = 9</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a:effectLst/>
                          <a:latin typeface="Calibri"/>
                          <a:ea typeface="Calibri"/>
                          <a:cs typeface="Times New Roman"/>
                        </a:rPr>
                        <a:t>2 + 8 = 10</a:t>
                      </a:r>
                    </a:p>
                    <a:p>
                      <a:pPr algn="ctr">
                        <a:lnSpc>
                          <a:spcPct val="115000"/>
                        </a:lnSpc>
                        <a:spcAft>
                          <a:spcPts val="0"/>
                        </a:spcAft>
                      </a:pPr>
                      <a:r>
                        <a:rPr lang="en-GB" sz="1100" baseline="0" dirty="0">
                          <a:effectLst/>
                          <a:latin typeface="Calibri"/>
                          <a:ea typeface="Calibri"/>
                          <a:cs typeface="Times New Roman"/>
                        </a:rPr>
                        <a:t>8 + 2 = 10</a:t>
                      </a:r>
                    </a:p>
                    <a:p>
                      <a:pPr algn="ctr">
                        <a:lnSpc>
                          <a:spcPct val="115000"/>
                        </a:lnSpc>
                        <a:spcAft>
                          <a:spcPts val="0"/>
                        </a:spcAft>
                      </a:pPr>
                      <a:r>
                        <a:rPr lang="en-GB" sz="1100" baseline="0" dirty="0">
                          <a:effectLst/>
                          <a:latin typeface="Calibri"/>
                          <a:ea typeface="Calibri"/>
                          <a:cs typeface="Times New Roman"/>
                        </a:rPr>
                        <a:t>10 – 8 = 2</a:t>
                      </a:r>
                    </a:p>
                    <a:p>
                      <a:pPr algn="ctr">
                        <a:lnSpc>
                          <a:spcPct val="115000"/>
                        </a:lnSpc>
                        <a:spcAft>
                          <a:spcPts val="0"/>
                        </a:spcAft>
                      </a:pPr>
                      <a:r>
                        <a:rPr lang="en-GB" sz="1100" baseline="0" dirty="0">
                          <a:effectLst/>
                          <a:latin typeface="Calibri"/>
                          <a:ea typeface="Calibri"/>
                          <a:cs typeface="Times New Roman"/>
                        </a:rPr>
                        <a:t>10 – 2 = 8</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3 + 7 = 10</a:t>
                      </a:r>
                    </a:p>
                    <a:p>
                      <a:pPr algn="ctr">
                        <a:lnSpc>
                          <a:spcPct val="115000"/>
                        </a:lnSpc>
                        <a:spcAft>
                          <a:spcPts val="0"/>
                        </a:spcAft>
                      </a:pPr>
                      <a:r>
                        <a:rPr lang="en-GB" sz="1100" baseline="0" dirty="0">
                          <a:effectLst/>
                          <a:latin typeface="Calibri"/>
                          <a:ea typeface="Calibri"/>
                          <a:cs typeface="Times New Roman"/>
                        </a:rPr>
                        <a:t>7 + 3 = 10</a:t>
                      </a:r>
                    </a:p>
                    <a:p>
                      <a:pPr algn="ctr">
                        <a:lnSpc>
                          <a:spcPct val="115000"/>
                        </a:lnSpc>
                        <a:spcAft>
                          <a:spcPts val="0"/>
                        </a:spcAft>
                      </a:pPr>
                      <a:r>
                        <a:rPr lang="en-GB" sz="1100" baseline="0" dirty="0">
                          <a:effectLst/>
                          <a:latin typeface="Calibri"/>
                          <a:ea typeface="Calibri"/>
                          <a:cs typeface="Times New Roman"/>
                        </a:rPr>
                        <a:t>10 – 7 = 3</a:t>
                      </a:r>
                    </a:p>
                    <a:p>
                      <a:pPr algn="ctr">
                        <a:lnSpc>
                          <a:spcPct val="115000"/>
                        </a:lnSpc>
                        <a:spcAft>
                          <a:spcPts val="0"/>
                        </a:spcAft>
                      </a:pPr>
                      <a:r>
                        <a:rPr lang="en-GB" sz="1100" baseline="0" dirty="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4 + 6 = 10</a:t>
                      </a:r>
                    </a:p>
                    <a:p>
                      <a:pPr algn="ctr">
                        <a:lnSpc>
                          <a:spcPct val="115000"/>
                        </a:lnSpc>
                        <a:spcAft>
                          <a:spcPts val="0"/>
                        </a:spcAft>
                      </a:pPr>
                      <a:r>
                        <a:rPr lang="en-GB" sz="1100" dirty="0">
                          <a:effectLst/>
                          <a:latin typeface="Calibri"/>
                          <a:ea typeface="Calibri"/>
                          <a:cs typeface="Times New Roman"/>
                        </a:rPr>
                        <a:t>6</a:t>
                      </a:r>
                      <a:r>
                        <a:rPr lang="en-GB" sz="1100" baseline="0" dirty="0">
                          <a:effectLst/>
                          <a:latin typeface="Calibri"/>
                          <a:ea typeface="Calibri"/>
                          <a:cs typeface="Times New Roman"/>
                        </a:rPr>
                        <a:t> + 4 = 10</a:t>
                      </a:r>
                    </a:p>
                    <a:p>
                      <a:pPr algn="ctr">
                        <a:lnSpc>
                          <a:spcPct val="115000"/>
                        </a:lnSpc>
                        <a:spcAft>
                          <a:spcPts val="0"/>
                        </a:spcAft>
                      </a:pPr>
                      <a:r>
                        <a:rPr lang="en-GB" sz="1100" baseline="0" dirty="0">
                          <a:effectLst/>
                          <a:latin typeface="Calibri"/>
                          <a:ea typeface="Calibri"/>
                          <a:cs typeface="Times New Roman"/>
                        </a:rPr>
                        <a:t>10 – 6 = 4</a:t>
                      </a:r>
                    </a:p>
                    <a:p>
                      <a:pPr algn="ctr">
                        <a:lnSpc>
                          <a:spcPct val="115000"/>
                        </a:lnSpc>
                        <a:spcAft>
                          <a:spcPts val="0"/>
                        </a:spcAft>
                      </a:pPr>
                      <a:r>
                        <a:rPr lang="en-GB" sz="1100" baseline="0" dirty="0">
                          <a:effectLst/>
                          <a:latin typeface="Calibri"/>
                          <a:ea typeface="Calibri"/>
                          <a:cs typeface="Times New Roman"/>
                        </a:rPr>
                        <a:t>10 – 4 = 6</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5 + 5 = 10</a:t>
                      </a:r>
                    </a:p>
                    <a:p>
                      <a:pPr algn="ctr">
                        <a:lnSpc>
                          <a:spcPct val="115000"/>
                        </a:lnSpc>
                        <a:spcAft>
                          <a:spcPts val="0"/>
                        </a:spcAft>
                      </a:pPr>
                      <a:r>
                        <a:rPr lang="en-GB" sz="1100" baseline="0" dirty="0">
                          <a:effectLst/>
                          <a:latin typeface="Calibri"/>
                          <a:ea typeface="Calibri"/>
                          <a:cs typeface="Times New Roman"/>
                        </a:rPr>
                        <a:t>10 – 5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3 </a:t>
            </a:r>
            <a:r>
              <a:rPr lang="en-GB" u="none" dirty="0"/>
              <a:t>add</a:t>
            </a:r>
            <a:r>
              <a:rPr lang="en-GB" b="0" u="none" dirty="0"/>
              <a:t> 2?</a:t>
            </a:r>
          </a:p>
          <a:p>
            <a:pPr algn="l"/>
            <a:r>
              <a:rPr lang="en-GB" b="0" u="none" dirty="0"/>
              <a:t>What is 2 </a:t>
            </a:r>
            <a:r>
              <a:rPr lang="en-GB" u="none" dirty="0"/>
              <a:t>plus</a:t>
            </a:r>
            <a:r>
              <a:rPr lang="en-GB" b="0" u="none" dirty="0"/>
              <a:t> 2?</a:t>
            </a:r>
          </a:p>
          <a:p>
            <a:pPr algn="l"/>
            <a:r>
              <a:rPr lang="en-GB" b="0" u="none" dirty="0"/>
              <a:t>What is 5 </a:t>
            </a:r>
            <a:r>
              <a:rPr lang="en-GB" u="none" dirty="0"/>
              <a:t>take away </a:t>
            </a:r>
            <a:r>
              <a:rPr lang="en-GB" b="0" u="none" dirty="0"/>
              <a:t>2?</a:t>
            </a:r>
          </a:p>
          <a:p>
            <a:pPr algn="l"/>
            <a:r>
              <a:rPr lang="en-GB" b="0" u="none" dirty="0"/>
              <a:t>What is 1 </a:t>
            </a:r>
            <a:r>
              <a:rPr lang="en-GB" u="none" dirty="0"/>
              <a:t>less than </a:t>
            </a:r>
            <a:r>
              <a:rPr lang="en-GB" b="0" u="none" dirty="0"/>
              <a:t>4?</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6 + ⃝ = 10 or 10 – ⃝ = 3.</a:t>
            </a:r>
          </a:p>
          <a:p>
            <a:endParaRPr lang="en-GB" dirty="0"/>
          </a:p>
        </p:txBody>
      </p:sp>
      <p:pic>
        <p:nvPicPr>
          <p:cNvPr id="5" name="Picture 2" descr="Chapel Allerton Primary School PSA - Home | Facebook">
            <a:extLst>
              <a:ext uri="{FF2B5EF4-FFF2-40B4-BE49-F238E27FC236}">
                <a16:creationId xmlns:a16="http://schemas.microsoft.com/office/drawing/2014/main" id="{BD343F25-FDDA-4A56-9EC7-6CE85D61A4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122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Summer 1</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Play “What’s  the time Mr Wolf?”</a:t>
            </a:r>
            <a:r>
              <a:rPr lang="en-GB" altLang="en-US" dirty="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cs typeface="Arial" pitchFamily="34" charset="0"/>
              </a:rPr>
              <a:t>Read books about time</a:t>
            </a:r>
            <a:endParaRPr lang="en-GB" altLang="en-US" dirty="0"/>
          </a:p>
        </p:txBody>
      </p:sp>
      <p:sp>
        <p:nvSpPr>
          <p:cNvPr id="6" name="Text Placeholder 5"/>
          <p:cNvSpPr>
            <a:spLocks noGrp="1"/>
          </p:cNvSpPr>
          <p:nvPr>
            <p:ph type="body" sz="quarter" idx="14"/>
          </p:nvPr>
        </p:nvSpPr>
        <p:spPr>
          <a:xfrm>
            <a:off x="4365104" y="2555776"/>
            <a:ext cx="1876971" cy="1152128"/>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pPr marL="0" indent="0">
              <a:buNone/>
            </a:pPr>
            <a:endParaRPr lang="en-GB" dirty="0"/>
          </a:p>
        </p:txBody>
      </p:sp>
      <p:pic>
        <p:nvPicPr>
          <p:cNvPr id="8" name="Picture 2" descr="Chapel Allerton Primary School PSA - Home | Facebook">
            <a:extLst>
              <a:ext uri="{FF2B5EF4-FFF2-40B4-BE49-F238E27FC236}">
                <a16:creationId xmlns:a16="http://schemas.microsoft.com/office/drawing/2014/main" id="{9BA59B68-E9A8-4C80-B9CE-C43DE3779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4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Summer 2</a:t>
            </a:r>
          </a:p>
        </p:txBody>
      </p:sp>
      <p:sp>
        <p:nvSpPr>
          <p:cNvPr id="3" name="Text Placeholder 2"/>
          <p:cNvSpPr>
            <a:spLocks noGrp="1"/>
          </p:cNvSpPr>
          <p:nvPr>
            <p:ph type="body" sz="quarter" idx="11"/>
          </p:nvPr>
        </p:nvSpPr>
        <p:spPr/>
        <p:txBody>
          <a:bodyPr/>
          <a:lstStyle/>
          <a:p>
            <a:r>
              <a:rPr lang="en-GB" dirty="0"/>
              <a:t>I know number bonds for each number to 10.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7"/>
          <a:ext cx="3390900" cy="230212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a:effectLst/>
                          <a:latin typeface="Calibri"/>
                          <a:ea typeface="Calibri"/>
                          <a:cs typeface="Times New Roman"/>
                        </a:rPr>
                        <a:t>0</a:t>
                      </a:r>
                      <a:r>
                        <a:rPr lang="en-GB" sz="1100" baseline="0" dirty="0">
                          <a:effectLst/>
                          <a:latin typeface="Calibri"/>
                          <a:ea typeface="Calibri"/>
                          <a:cs typeface="Times New Roman"/>
                        </a:rPr>
                        <a:t> + 7 = 7</a:t>
                      </a:r>
                    </a:p>
                    <a:p>
                      <a:pPr algn="ctr">
                        <a:lnSpc>
                          <a:spcPct val="115000"/>
                        </a:lnSpc>
                        <a:spcAft>
                          <a:spcPts val="0"/>
                        </a:spcAft>
                      </a:pPr>
                      <a:r>
                        <a:rPr lang="en-GB" sz="1100" baseline="0" dirty="0">
                          <a:effectLst/>
                          <a:latin typeface="Calibri"/>
                          <a:ea typeface="Calibri"/>
                          <a:cs typeface="Times New Roman"/>
                        </a:rPr>
                        <a:t>1 + 6 = 7</a:t>
                      </a:r>
                    </a:p>
                    <a:p>
                      <a:pPr algn="ctr">
                        <a:lnSpc>
                          <a:spcPct val="115000"/>
                        </a:lnSpc>
                        <a:spcAft>
                          <a:spcPts val="0"/>
                        </a:spcAft>
                      </a:pPr>
                      <a:r>
                        <a:rPr lang="en-GB" sz="1100" baseline="0" dirty="0">
                          <a:effectLst/>
                          <a:latin typeface="Calibri"/>
                          <a:ea typeface="Calibri"/>
                          <a:cs typeface="Times New Roman"/>
                        </a:rPr>
                        <a:t>2 + 5 = 7</a:t>
                      </a:r>
                    </a:p>
                    <a:p>
                      <a:pPr algn="ctr">
                        <a:lnSpc>
                          <a:spcPct val="115000"/>
                        </a:lnSpc>
                        <a:spcAft>
                          <a:spcPts val="0"/>
                        </a:spcAft>
                      </a:pPr>
                      <a:r>
                        <a:rPr lang="en-GB" sz="1100" baseline="0" dirty="0">
                          <a:effectLst/>
                          <a:latin typeface="Calibri"/>
                          <a:ea typeface="Calibri"/>
                          <a:cs typeface="Times New Roman"/>
                        </a:rPr>
                        <a:t>3 + 4 = 7</a:t>
                      </a:r>
                    </a:p>
                    <a:p>
                      <a:pPr algn="ctr">
                        <a:lnSpc>
                          <a:spcPct val="115000"/>
                        </a:lnSpc>
                        <a:spcAft>
                          <a:spcPts val="0"/>
                        </a:spcAft>
                      </a:pPr>
                      <a:r>
                        <a:rPr lang="en-GB" sz="1100" baseline="0" dirty="0">
                          <a:effectLst/>
                          <a:latin typeface="Calibri"/>
                          <a:ea typeface="Calibri"/>
                          <a:cs typeface="Times New Roman"/>
                        </a:rPr>
                        <a:t>4 + 3 = 7</a:t>
                      </a:r>
                    </a:p>
                    <a:p>
                      <a:pPr algn="ctr">
                        <a:lnSpc>
                          <a:spcPct val="115000"/>
                        </a:lnSpc>
                        <a:spcAft>
                          <a:spcPts val="0"/>
                        </a:spcAft>
                      </a:pPr>
                      <a:r>
                        <a:rPr lang="en-GB" sz="1100" baseline="0" dirty="0">
                          <a:effectLst/>
                          <a:latin typeface="Calibri"/>
                          <a:ea typeface="Calibri"/>
                          <a:cs typeface="Times New Roman"/>
                        </a:rPr>
                        <a:t>5 + 2 = 7</a:t>
                      </a:r>
                    </a:p>
                    <a:p>
                      <a:pPr algn="ctr">
                        <a:lnSpc>
                          <a:spcPct val="115000"/>
                        </a:lnSpc>
                        <a:spcAft>
                          <a:spcPts val="0"/>
                        </a:spcAft>
                      </a:pPr>
                      <a:r>
                        <a:rPr lang="en-GB" sz="1100" baseline="0" dirty="0">
                          <a:effectLst/>
                          <a:latin typeface="Calibri"/>
                          <a:ea typeface="Calibri"/>
                          <a:cs typeface="Times New Roman"/>
                        </a:rPr>
                        <a:t>6 + 2 = 8</a:t>
                      </a:r>
                    </a:p>
                    <a:p>
                      <a:pPr algn="ctr">
                        <a:lnSpc>
                          <a:spcPct val="115000"/>
                        </a:lnSpc>
                        <a:spcAft>
                          <a:spcPts val="0"/>
                        </a:spcAft>
                      </a:pPr>
                      <a:r>
                        <a:rPr lang="en-GB" sz="1100" baseline="0" dirty="0">
                          <a:effectLst/>
                          <a:latin typeface="Calibri"/>
                          <a:ea typeface="Calibri"/>
                          <a:cs typeface="Times New Roman"/>
                        </a:rPr>
                        <a:t>7 + 1 = 8</a:t>
                      </a:r>
                    </a:p>
                    <a:p>
                      <a:pPr algn="ctr">
                        <a:lnSpc>
                          <a:spcPct val="115000"/>
                        </a:lnSpc>
                        <a:spcAft>
                          <a:spcPts val="0"/>
                        </a:spcAft>
                      </a:pPr>
                      <a:r>
                        <a:rPr lang="en-GB" sz="1100" baseline="0" dirty="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+ 8 = 8</a:t>
                      </a:r>
                    </a:p>
                    <a:p>
                      <a:pPr algn="ctr">
                        <a:lnSpc>
                          <a:spcPct val="115000"/>
                        </a:lnSpc>
                        <a:spcAft>
                          <a:spcPts val="0"/>
                        </a:spcAft>
                      </a:pPr>
                      <a:r>
                        <a:rPr lang="en-GB" sz="1100" dirty="0">
                          <a:effectLst/>
                          <a:latin typeface="Calibri"/>
                          <a:ea typeface="Calibri"/>
                          <a:cs typeface="Times New Roman"/>
                        </a:rPr>
                        <a:t>1 + 7 = 8</a:t>
                      </a:r>
                    </a:p>
                    <a:p>
                      <a:pPr algn="ctr">
                        <a:lnSpc>
                          <a:spcPct val="115000"/>
                        </a:lnSpc>
                        <a:spcAft>
                          <a:spcPts val="0"/>
                        </a:spcAft>
                      </a:pPr>
                      <a:r>
                        <a:rPr lang="en-GB" sz="1100" dirty="0">
                          <a:effectLst/>
                          <a:latin typeface="Calibri"/>
                          <a:ea typeface="Calibri"/>
                          <a:cs typeface="Times New Roman"/>
                        </a:rPr>
                        <a:t>2</a:t>
                      </a:r>
                      <a:r>
                        <a:rPr lang="en-GB" sz="1100" baseline="0" dirty="0">
                          <a:effectLst/>
                          <a:latin typeface="Calibri"/>
                          <a:ea typeface="Calibri"/>
                          <a:cs typeface="Times New Roman"/>
                        </a:rPr>
                        <a:t> + 6 = 8</a:t>
                      </a:r>
                    </a:p>
                    <a:p>
                      <a:pPr algn="ctr">
                        <a:lnSpc>
                          <a:spcPct val="115000"/>
                        </a:lnSpc>
                        <a:spcAft>
                          <a:spcPts val="0"/>
                        </a:spcAft>
                      </a:pPr>
                      <a:r>
                        <a:rPr lang="en-GB" sz="1100" baseline="0" dirty="0">
                          <a:effectLst/>
                          <a:latin typeface="Calibri"/>
                          <a:ea typeface="Calibri"/>
                          <a:cs typeface="Times New Roman"/>
                        </a:rPr>
                        <a:t>3 + 5 = 8</a:t>
                      </a:r>
                    </a:p>
                    <a:p>
                      <a:pPr algn="ctr">
                        <a:lnSpc>
                          <a:spcPct val="115000"/>
                        </a:lnSpc>
                        <a:spcAft>
                          <a:spcPts val="0"/>
                        </a:spcAft>
                      </a:pPr>
                      <a:r>
                        <a:rPr lang="en-GB" sz="1100" baseline="0" dirty="0">
                          <a:effectLst/>
                          <a:latin typeface="Calibri"/>
                          <a:ea typeface="Calibri"/>
                          <a:cs typeface="Times New Roman"/>
                        </a:rPr>
                        <a:t>4 + 4  = 8</a:t>
                      </a:r>
                    </a:p>
                    <a:p>
                      <a:pPr algn="ctr">
                        <a:lnSpc>
                          <a:spcPct val="115000"/>
                        </a:lnSpc>
                        <a:spcAft>
                          <a:spcPts val="0"/>
                        </a:spcAft>
                      </a:pPr>
                      <a:r>
                        <a:rPr lang="en-GB" sz="1100" baseline="0" dirty="0">
                          <a:effectLst/>
                          <a:latin typeface="Calibri"/>
                          <a:ea typeface="Calibri"/>
                          <a:cs typeface="Times New Roman"/>
                        </a:rPr>
                        <a:t>5 + 3 = 8</a:t>
                      </a:r>
                    </a:p>
                    <a:p>
                      <a:pPr algn="ctr">
                        <a:lnSpc>
                          <a:spcPct val="115000"/>
                        </a:lnSpc>
                        <a:spcAft>
                          <a:spcPts val="0"/>
                        </a:spcAft>
                      </a:pPr>
                      <a:r>
                        <a:rPr lang="en-GB" sz="1100" baseline="0" dirty="0">
                          <a:effectLst/>
                          <a:latin typeface="Calibri"/>
                          <a:ea typeface="Calibri"/>
                          <a:cs typeface="Times New Roman"/>
                        </a:rPr>
                        <a:t>6 + 2 = 8</a:t>
                      </a:r>
                    </a:p>
                    <a:p>
                      <a:pPr algn="ctr">
                        <a:lnSpc>
                          <a:spcPct val="115000"/>
                        </a:lnSpc>
                        <a:spcAft>
                          <a:spcPts val="0"/>
                        </a:spcAft>
                      </a:pPr>
                      <a:r>
                        <a:rPr lang="en-GB" sz="1100" baseline="0" dirty="0">
                          <a:effectLst/>
                          <a:latin typeface="Calibri"/>
                          <a:ea typeface="Calibri"/>
                          <a:cs typeface="Times New Roman"/>
                        </a:rPr>
                        <a:t>7 + 1 = 8</a:t>
                      </a:r>
                    </a:p>
                    <a:p>
                      <a:pPr algn="ctr">
                        <a:lnSpc>
                          <a:spcPct val="115000"/>
                        </a:lnSpc>
                        <a:spcAft>
                          <a:spcPts val="0"/>
                        </a:spcAft>
                      </a:pPr>
                      <a:r>
                        <a:rPr lang="en-GB" sz="1100" baseline="0" dirty="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+ 9</a:t>
                      </a:r>
                      <a:r>
                        <a:rPr lang="en-GB" sz="1100" baseline="0" dirty="0">
                          <a:effectLst/>
                          <a:latin typeface="Calibri"/>
                          <a:ea typeface="Calibri"/>
                          <a:cs typeface="Times New Roman"/>
                        </a:rPr>
                        <a:t> = 9</a:t>
                      </a:r>
                    </a:p>
                    <a:p>
                      <a:pPr algn="ctr">
                        <a:lnSpc>
                          <a:spcPct val="115000"/>
                        </a:lnSpc>
                        <a:spcAft>
                          <a:spcPts val="0"/>
                        </a:spcAft>
                      </a:pPr>
                      <a:r>
                        <a:rPr lang="en-GB" sz="1100" baseline="0" dirty="0">
                          <a:effectLst/>
                          <a:latin typeface="Calibri"/>
                          <a:ea typeface="Calibri"/>
                          <a:cs typeface="Times New Roman"/>
                        </a:rPr>
                        <a:t>1 + 8 = 9</a:t>
                      </a:r>
                    </a:p>
                    <a:p>
                      <a:pPr algn="ctr">
                        <a:lnSpc>
                          <a:spcPct val="115000"/>
                        </a:lnSpc>
                        <a:spcAft>
                          <a:spcPts val="0"/>
                        </a:spcAft>
                      </a:pPr>
                      <a:r>
                        <a:rPr lang="en-GB" sz="1100" baseline="0" dirty="0">
                          <a:effectLst/>
                          <a:latin typeface="Calibri"/>
                          <a:ea typeface="Calibri"/>
                          <a:cs typeface="Times New Roman"/>
                        </a:rPr>
                        <a:t>2 + 7 = 9</a:t>
                      </a:r>
                    </a:p>
                    <a:p>
                      <a:pPr algn="ctr">
                        <a:lnSpc>
                          <a:spcPct val="115000"/>
                        </a:lnSpc>
                        <a:spcAft>
                          <a:spcPts val="0"/>
                        </a:spcAft>
                      </a:pPr>
                      <a:r>
                        <a:rPr lang="en-GB" sz="1100" baseline="0" dirty="0">
                          <a:effectLst/>
                          <a:latin typeface="Calibri"/>
                          <a:ea typeface="Calibri"/>
                          <a:cs typeface="Times New Roman"/>
                        </a:rPr>
                        <a:t>3 + 6 = 9</a:t>
                      </a:r>
                    </a:p>
                    <a:p>
                      <a:pPr algn="ctr">
                        <a:lnSpc>
                          <a:spcPct val="115000"/>
                        </a:lnSpc>
                        <a:spcAft>
                          <a:spcPts val="0"/>
                        </a:spcAft>
                      </a:pPr>
                      <a:r>
                        <a:rPr lang="en-GB" sz="1100" baseline="0" dirty="0">
                          <a:effectLst/>
                          <a:latin typeface="Calibri"/>
                          <a:ea typeface="Calibri"/>
                          <a:cs typeface="Times New Roman"/>
                        </a:rPr>
                        <a:t>4 + 5 = 9</a:t>
                      </a:r>
                    </a:p>
                    <a:p>
                      <a:pPr algn="ctr">
                        <a:lnSpc>
                          <a:spcPct val="115000"/>
                        </a:lnSpc>
                        <a:spcAft>
                          <a:spcPts val="0"/>
                        </a:spcAft>
                      </a:pPr>
                      <a:r>
                        <a:rPr lang="en-GB" sz="1100" baseline="0" dirty="0">
                          <a:effectLst/>
                          <a:latin typeface="Calibri"/>
                          <a:ea typeface="Calibri"/>
                          <a:cs typeface="Times New Roman"/>
                        </a:rPr>
                        <a:t>5 + 4 = 9</a:t>
                      </a:r>
                    </a:p>
                    <a:p>
                      <a:pPr algn="ctr">
                        <a:lnSpc>
                          <a:spcPct val="115000"/>
                        </a:lnSpc>
                        <a:spcAft>
                          <a:spcPts val="0"/>
                        </a:spcAft>
                      </a:pPr>
                      <a:r>
                        <a:rPr lang="en-GB" sz="1100" baseline="0" dirty="0">
                          <a:effectLst/>
                          <a:latin typeface="Calibri"/>
                          <a:ea typeface="Calibri"/>
                          <a:cs typeface="Times New Roman"/>
                        </a:rPr>
                        <a:t>6 + 3 = 9</a:t>
                      </a:r>
                    </a:p>
                    <a:p>
                      <a:pPr algn="ctr">
                        <a:lnSpc>
                          <a:spcPct val="115000"/>
                        </a:lnSpc>
                        <a:spcAft>
                          <a:spcPts val="0"/>
                        </a:spcAft>
                      </a:pPr>
                      <a:r>
                        <a:rPr lang="en-GB" sz="1100" baseline="0" dirty="0">
                          <a:effectLst/>
                          <a:latin typeface="Calibri"/>
                          <a:ea typeface="Calibri"/>
                          <a:cs typeface="Times New Roman"/>
                        </a:rPr>
                        <a:t>7 + 2 = 9</a:t>
                      </a:r>
                    </a:p>
                    <a:p>
                      <a:pPr algn="ctr">
                        <a:lnSpc>
                          <a:spcPct val="115000"/>
                        </a:lnSpc>
                        <a:spcAft>
                          <a:spcPts val="0"/>
                        </a:spcAft>
                      </a:pPr>
                      <a:r>
                        <a:rPr lang="en-GB" sz="1100" baseline="0" dirty="0">
                          <a:effectLst/>
                          <a:latin typeface="Calibri"/>
                          <a:ea typeface="Calibri"/>
                          <a:cs typeface="Times New Roman"/>
                        </a:rPr>
                        <a:t>8 + 1 = 9</a:t>
                      </a:r>
                    </a:p>
                    <a:p>
                      <a:pPr algn="ctr">
                        <a:lnSpc>
                          <a:spcPct val="115000"/>
                        </a:lnSpc>
                        <a:spcAft>
                          <a:spcPts val="0"/>
                        </a:spcAft>
                      </a:pPr>
                      <a:r>
                        <a:rPr lang="en-GB" sz="1100" baseline="0" dirty="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+ 10 = 10</a:t>
                      </a:r>
                    </a:p>
                    <a:p>
                      <a:pPr algn="ctr">
                        <a:lnSpc>
                          <a:spcPct val="115000"/>
                        </a:lnSpc>
                        <a:spcAft>
                          <a:spcPts val="0"/>
                        </a:spcAft>
                      </a:pPr>
                      <a:r>
                        <a:rPr lang="en-GB" sz="1100" baseline="0" dirty="0">
                          <a:effectLst/>
                          <a:latin typeface="Calibri"/>
                          <a:ea typeface="Calibri"/>
                          <a:cs typeface="Times New Roman"/>
                        </a:rPr>
                        <a:t>1 + 9 = 10</a:t>
                      </a:r>
                    </a:p>
                    <a:p>
                      <a:pPr algn="ctr">
                        <a:lnSpc>
                          <a:spcPct val="115000"/>
                        </a:lnSpc>
                        <a:spcAft>
                          <a:spcPts val="0"/>
                        </a:spcAft>
                      </a:pPr>
                      <a:r>
                        <a:rPr lang="en-GB" sz="1100" baseline="0" dirty="0">
                          <a:effectLst/>
                          <a:latin typeface="Calibri"/>
                          <a:ea typeface="Calibri"/>
                          <a:cs typeface="Times New Roman"/>
                        </a:rPr>
                        <a:t>2 + 8 = 10</a:t>
                      </a:r>
                    </a:p>
                    <a:p>
                      <a:pPr algn="ctr">
                        <a:lnSpc>
                          <a:spcPct val="115000"/>
                        </a:lnSpc>
                        <a:spcAft>
                          <a:spcPts val="0"/>
                        </a:spcAft>
                      </a:pPr>
                      <a:r>
                        <a:rPr lang="en-GB" sz="1100" baseline="0" dirty="0">
                          <a:effectLst/>
                          <a:latin typeface="Calibri"/>
                          <a:ea typeface="Calibri"/>
                          <a:cs typeface="Times New Roman"/>
                        </a:rPr>
                        <a:t>3 + 7 = 10</a:t>
                      </a:r>
                    </a:p>
                    <a:p>
                      <a:pPr algn="ctr">
                        <a:lnSpc>
                          <a:spcPct val="115000"/>
                        </a:lnSpc>
                        <a:spcAft>
                          <a:spcPts val="0"/>
                        </a:spcAft>
                      </a:pPr>
                      <a:r>
                        <a:rPr lang="en-GB" sz="1100" baseline="0" dirty="0">
                          <a:effectLst/>
                          <a:latin typeface="Calibri"/>
                          <a:ea typeface="Calibri"/>
                          <a:cs typeface="Times New Roman"/>
                        </a:rPr>
                        <a:t>4 + 6 = 10</a:t>
                      </a:r>
                    </a:p>
                    <a:p>
                      <a:pPr algn="ctr">
                        <a:lnSpc>
                          <a:spcPct val="115000"/>
                        </a:lnSpc>
                        <a:spcAft>
                          <a:spcPts val="0"/>
                        </a:spcAft>
                      </a:pPr>
                      <a:r>
                        <a:rPr lang="en-GB" sz="1100" baseline="0" dirty="0">
                          <a:effectLst/>
                          <a:latin typeface="Calibri"/>
                          <a:ea typeface="Calibri"/>
                          <a:cs typeface="Times New Roman"/>
                        </a:rPr>
                        <a:t>5 + 5 = 10</a:t>
                      </a:r>
                    </a:p>
                    <a:p>
                      <a:pPr algn="ctr">
                        <a:lnSpc>
                          <a:spcPct val="115000"/>
                        </a:lnSpc>
                        <a:spcAft>
                          <a:spcPts val="0"/>
                        </a:spcAft>
                      </a:pPr>
                      <a:r>
                        <a:rPr lang="en-GB" sz="1100" baseline="0" dirty="0">
                          <a:effectLst/>
                          <a:latin typeface="Calibri"/>
                          <a:ea typeface="Calibri"/>
                          <a:cs typeface="Times New Roman"/>
                        </a:rPr>
                        <a:t>6 + 4 = 10</a:t>
                      </a:r>
                    </a:p>
                    <a:p>
                      <a:pPr algn="ctr">
                        <a:lnSpc>
                          <a:spcPct val="115000"/>
                        </a:lnSpc>
                        <a:spcAft>
                          <a:spcPts val="0"/>
                        </a:spcAft>
                      </a:pPr>
                      <a:r>
                        <a:rPr lang="en-GB" sz="1100" baseline="0" dirty="0">
                          <a:effectLst/>
                          <a:latin typeface="Calibri"/>
                          <a:ea typeface="Calibri"/>
                          <a:cs typeface="Times New Roman"/>
                        </a:rPr>
                        <a:t>7 + 3 = 10</a:t>
                      </a:r>
                    </a:p>
                    <a:p>
                      <a:pPr algn="ctr">
                        <a:lnSpc>
                          <a:spcPct val="115000"/>
                        </a:lnSpc>
                        <a:spcAft>
                          <a:spcPts val="0"/>
                        </a:spcAft>
                      </a:pPr>
                      <a:r>
                        <a:rPr lang="en-GB" sz="1100" baseline="0" dirty="0">
                          <a:effectLst/>
                          <a:latin typeface="Calibri"/>
                          <a:ea typeface="Calibri"/>
                          <a:cs typeface="Times New Roman"/>
                        </a:rPr>
                        <a:t>8 + 2 = 10</a:t>
                      </a:r>
                    </a:p>
                    <a:p>
                      <a:pPr algn="ctr">
                        <a:lnSpc>
                          <a:spcPct val="115000"/>
                        </a:lnSpc>
                        <a:spcAft>
                          <a:spcPts val="0"/>
                        </a:spcAft>
                      </a:pPr>
                      <a:r>
                        <a:rPr lang="en-GB" sz="1100" baseline="0" dirty="0">
                          <a:effectLst/>
                          <a:latin typeface="Calibri"/>
                          <a:ea typeface="Calibri"/>
                          <a:cs typeface="Times New Roman"/>
                        </a:rPr>
                        <a:t>9 + 1 = 10</a:t>
                      </a:r>
                    </a:p>
                    <a:p>
                      <a:pPr algn="ctr">
                        <a:lnSpc>
                          <a:spcPct val="115000"/>
                        </a:lnSpc>
                        <a:spcAft>
                          <a:spcPts val="0"/>
                        </a:spcAft>
                      </a:pPr>
                      <a:r>
                        <a:rPr lang="en-GB" sz="1100" baseline="0" dirty="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a:t>Key Vocabulary</a:t>
            </a:r>
          </a:p>
          <a:p>
            <a:pPr algn="l"/>
            <a:r>
              <a:rPr lang="en-GB" b="0" u="none" dirty="0"/>
              <a:t>What do I </a:t>
            </a:r>
            <a:r>
              <a:rPr lang="en-GB" u="none" dirty="0"/>
              <a:t>add </a:t>
            </a:r>
            <a:r>
              <a:rPr lang="en-GB" b="0" u="none" dirty="0"/>
              <a:t>to 5 to make 10?</a:t>
            </a:r>
          </a:p>
          <a:p>
            <a:pPr algn="l"/>
            <a:r>
              <a:rPr lang="en-GB" b="0" u="none" dirty="0"/>
              <a:t>What is 10 </a:t>
            </a:r>
            <a:r>
              <a:rPr lang="en-GB" u="none" dirty="0"/>
              <a:t>take away </a:t>
            </a:r>
            <a:r>
              <a:rPr lang="en-GB" b="0" u="none" dirty="0"/>
              <a:t>6?</a:t>
            </a:r>
          </a:p>
          <a:p>
            <a:pPr algn="l"/>
            <a:r>
              <a:rPr lang="en-GB" b="0" u="none" dirty="0"/>
              <a:t>What is 3 </a:t>
            </a:r>
            <a:r>
              <a:rPr lang="en-GB" u="none" dirty="0"/>
              <a:t>less than </a:t>
            </a:r>
            <a:r>
              <a:rPr lang="en-GB" b="0" u="none" dirty="0"/>
              <a:t>10?</a:t>
            </a:r>
          </a:p>
          <a:p>
            <a:pPr algn="l"/>
            <a:r>
              <a:rPr lang="en-GB" u="none" dirty="0"/>
              <a:t>How many more </a:t>
            </a:r>
            <a:r>
              <a:rPr lang="en-GB" b="0" u="none" dirty="0"/>
              <a:t>than 2 is 10?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 + ⃝ = 10 or 9 – ⃝ = 8.</a:t>
            </a:r>
          </a:p>
          <a:p>
            <a:endParaRPr lang="en-GB" dirty="0"/>
          </a:p>
        </p:txBody>
      </p:sp>
      <p:pic>
        <p:nvPicPr>
          <p:cNvPr id="5" name="Picture 2" descr="Chapel Allerton Primary School PSA - Home | Facebook">
            <a:extLst>
              <a:ext uri="{FF2B5EF4-FFF2-40B4-BE49-F238E27FC236}">
                <a16:creationId xmlns:a16="http://schemas.microsoft.com/office/drawing/2014/main" id="{C13A8F2F-F5EA-451B-A54B-C541842A2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547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b8d824d-abd2-4031-a90f-b4b0bfd3b20f">
      <Terms xmlns="http://schemas.microsoft.com/office/infopath/2007/PartnerControls"/>
    </lcf76f155ced4ddcb4097134ff3c332f>
    <TaxCatchAll xmlns="2b0ae7d6-5d51-4969-b511-670d2dc995d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B892C50C0415949A154FF8F1E417460" ma:contentTypeVersion="14" ma:contentTypeDescription="Create a new document." ma:contentTypeScope="" ma:versionID="d8a1130711c02be5625477c262900760">
  <xsd:schema xmlns:xsd="http://www.w3.org/2001/XMLSchema" xmlns:xs="http://www.w3.org/2001/XMLSchema" xmlns:p="http://schemas.microsoft.com/office/2006/metadata/properties" xmlns:ns2="fb8d824d-abd2-4031-a90f-b4b0bfd3b20f" xmlns:ns3="2b0ae7d6-5d51-4969-b511-670d2dc995d7" targetNamespace="http://schemas.microsoft.com/office/2006/metadata/properties" ma:root="true" ma:fieldsID="512f0720c12f318393b3f71418f22cc3" ns2:_="" ns3:_="">
    <xsd:import namespace="fb8d824d-abd2-4031-a90f-b4b0bfd3b20f"/>
    <xsd:import namespace="2b0ae7d6-5d51-4969-b511-670d2dc995d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8d824d-abd2-4031-a90f-b4b0bfd3b2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9108bd2-e5e8-4e35-b5be-b5268956d34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b0ae7d6-5d51-4969-b511-670d2dc995d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d5f903c1-9c4d-4101-b377-b37548ca785a}" ma:internalName="TaxCatchAll" ma:showField="CatchAllData" ma:web="2b0ae7d6-5d51-4969-b511-670d2dc995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D3B9C9-08D3-4192-B85D-FDE37E4372F0}">
  <ds:schemaRefs>
    <ds:schemaRef ds:uri="http://schemas.microsoft.com/office/2006/metadata/properties"/>
    <ds:schemaRef ds:uri="http://schemas.microsoft.com/office/infopath/2007/PartnerControls"/>
    <ds:schemaRef ds:uri="fb8d824d-abd2-4031-a90f-b4b0bfd3b20f"/>
    <ds:schemaRef ds:uri="2b0ae7d6-5d51-4969-b511-670d2dc995d7"/>
  </ds:schemaRefs>
</ds:datastoreItem>
</file>

<file path=customXml/itemProps2.xml><?xml version="1.0" encoding="utf-8"?>
<ds:datastoreItem xmlns:ds="http://schemas.openxmlformats.org/officeDocument/2006/customXml" ds:itemID="{96C976C6-5197-4574-B6FD-649DC6A494B6}">
  <ds:schemaRefs>
    <ds:schemaRef ds:uri="http://schemas.microsoft.com/sharepoint/v3/contenttype/forms"/>
  </ds:schemaRefs>
</ds:datastoreItem>
</file>

<file path=customXml/itemProps3.xml><?xml version="1.0" encoding="utf-8"?>
<ds:datastoreItem xmlns:ds="http://schemas.openxmlformats.org/officeDocument/2006/customXml" ds:itemID="{3D12F4B1-FDC6-4EB9-9242-0E4B15DB48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b8d824d-abd2-4031-a90f-b4b0bfd3b20f"/>
    <ds:schemaRef ds:uri="2b0ae7d6-5d51-4969-b511-670d2dc995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1675</TotalTime>
  <Words>1694</Words>
  <Application>Microsoft Office PowerPoint</Application>
  <PresentationFormat>On-screen Show (4:3)</PresentationFormat>
  <Paragraphs>206</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Bookman Old Style</vt:lpstr>
      <vt:lpstr>Calibri</vt:lpstr>
      <vt:lpstr>Gill Sans MT</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Kate Ajulo</cp:lastModifiedBy>
  <cp:revision>119</cp:revision>
  <dcterms:created xsi:type="dcterms:W3CDTF">2014-08-28T09:37:14Z</dcterms:created>
  <dcterms:modified xsi:type="dcterms:W3CDTF">2022-11-29T11:17:33Z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0x0101007B892C50C0415949A154FF8F1E417460</vt:lpwstr>
  </property>
  <property fmtid="{D5CDD505-2E9C-101B-9397-08002B2CF9AE}" pid="3" name="Order">
    <vt:r8>155600</vt:r8>
  </property>
</Properties>
</file>