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62" r:id="rId5"/>
    <p:sldId id="263" r:id="rId6"/>
    <p:sldId id="264" r:id="rId7"/>
    <p:sldId id="265" r:id="rId8"/>
    <p:sldId id="292" r:id="rId9"/>
    <p:sldId id="267" r:id="rId10"/>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FF783F-1C0C-4985-81B1-7232D1579DE1}" v="3" dt="2022-11-29T11:23:52.6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2510" y="58"/>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Ajulo" userId="1ec370fb-00e9-403f-84ce-150931c1bb5e" providerId="ADAL" clId="{1AFF783F-1C0C-4985-81B1-7232D1579DE1}"/>
    <pc:docChg chg="delSld modSld">
      <pc:chgData name="Kate Ajulo" userId="1ec370fb-00e9-403f-84ce-150931c1bb5e" providerId="ADAL" clId="{1AFF783F-1C0C-4985-81B1-7232D1579DE1}" dt="2022-11-29T11:23:55.570" v="26" actId="20577"/>
      <pc:docMkLst>
        <pc:docMk/>
      </pc:docMkLst>
      <pc:sldChg chg="modSp mod">
        <pc:chgData name="Kate Ajulo" userId="1ec370fb-00e9-403f-84ce-150931c1bb5e" providerId="ADAL" clId="{1AFF783F-1C0C-4985-81B1-7232D1579DE1}" dt="2022-11-29T11:22:40.287" v="14" actId="20577"/>
        <pc:sldMkLst>
          <pc:docMk/>
          <pc:sldMk cId="1571182007" sldId="265"/>
        </pc:sldMkLst>
        <pc:spChg chg="mod">
          <ac:chgData name="Kate Ajulo" userId="1ec370fb-00e9-403f-84ce-150931c1bb5e" providerId="ADAL" clId="{1AFF783F-1C0C-4985-81B1-7232D1579DE1}" dt="2022-11-29T11:22:40.287" v="14" actId="20577"/>
          <ac:spMkLst>
            <pc:docMk/>
            <pc:sldMk cId="1571182007" sldId="265"/>
            <ac:spMk id="2" creationId="{00000000-0000-0000-0000-000000000000}"/>
          </ac:spMkLst>
        </pc:spChg>
      </pc:sldChg>
      <pc:sldChg chg="modSp mod">
        <pc:chgData name="Kate Ajulo" userId="1ec370fb-00e9-403f-84ce-150931c1bb5e" providerId="ADAL" clId="{1AFF783F-1C0C-4985-81B1-7232D1579DE1}" dt="2022-11-29T11:23:55.570" v="26" actId="20577"/>
        <pc:sldMkLst>
          <pc:docMk/>
          <pc:sldMk cId="1256643256" sldId="267"/>
        </pc:sldMkLst>
        <pc:spChg chg="mod">
          <ac:chgData name="Kate Ajulo" userId="1ec370fb-00e9-403f-84ce-150931c1bb5e" providerId="ADAL" clId="{1AFF783F-1C0C-4985-81B1-7232D1579DE1}" dt="2022-11-29T11:23:55.570" v="26" actId="20577"/>
          <ac:spMkLst>
            <pc:docMk/>
            <pc:sldMk cId="1256643256" sldId="267"/>
            <ac:spMk id="2" creationId="{00000000-0000-0000-0000-000000000000}"/>
          </ac:spMkLst>
        </pc:spChg>
      </pc:sldChg>
      <pc:sldChg chg="del">
        <pc:chgData name="Kate Ajulo" userId="1ec370fb-00e9-403f-84ce-150931c1bb5e" providerId="ADAL" clId="{1AFF783F-1C0C-4985-81B1-7232D1579DE1}" dt="2022-11-29T11:21:56.132" v="0" actId="47"/>
        <pc:sldMkLst>
          <pc:docMk/>
          <pc:sldMk cId="2233208679" sldId="276"/>
        </pc:sldMkLst>
      </pc:sldChg>
      <pc:sldChg chg="del">
        <pc:chgData name="Kate Ajulo" userId="1ec370fb-00e9-403f-84ce-150931c1bb5e" providerId="ADAL" clId="{1AFF783F-1C0C-4985-81B1-7232D1579DE1}" dt="2022-11-29T11:21:57.268" v="1" actId="47"/>
        <pc:sldMkLst>
          <pc:docMk/>
          <pc:sldMk cId="3499885547" sldId="279"/>
        </pc:sldMkLst>
      </pc:sldChg>
      <pc:sldChg chg="del">
        <pc:chgData name="Kate Ajulo" userId="1ec370fb-00e9-403f-84ce-150931c1bb5e" providerId="ADAL" clId="{1AFF783F-1C0C-4985-81B1-7232D1579DE1}" dt="2022-11-29T11:21:58.301" v="2" actId="47"/>
        <pc:sldMkLst>
          <pc:docMk/>
          <pc:sldMk cId="3988352752" sldId="280"/>
        </pc:sldMkLst>
      </pc:sldChg>
      <pc:sldChg chg="modSp mod">
        <pc:chgData name="Kate Ajulo" userId="1ec370fb-00e9-403f-84ce-150931c1bb5e" providerId="ADAL" clId="{1AFF783F-1C0C-4985-81B1-7232D1579DE1}" dt="2022-11-29T11:23:29.869" v="24" actId="6549"/>
        <pc:sldMkLst>
          <pc:docMk/>
          <pc:sldMk cId="823676977" sldId="292"/>
        </pc:sldMkLst>
        <pc:spChg chg="mod">
          <ac:chgData name="Kate Ajulo" userId="1ec370fb-00e9-403f-84ce-150931c1bb5e" providerId="ADAL" clId="{1AFF783F-1C0C-4985-81B1-7232D1579DE1}" dt="2022-11-29T11:23:29.869" v="24" actId="6549"/>
          <ac:spMkLst>
            <pc:docMk/>
            <pc:sldMk cId="823676977" sldId="292"/>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a:t>Key</a:t>
            </a:r>
            <a:r>
              <a:rPr lang="en-US" baseline="0"/>
              <a:t> Instant Recall Facts</a:t>
            </a:r>
            <a:endParaRPr lang="en-US"/>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a:ln>
                <a:noFill/>
              </a:ln>
              <a:solidFill>
                <a:schemeClr val="tx1"/>
              </a:solidFill>
              <a:effectLst/>
              <a:latin typeface="Calibri" panose="020F0502020204030204" pitchFamily="34" charset="0"/>
              <a:cs typeface="Arial" pitchFamily="34" charset="0"/>
            </a:endParaRPr>
          </a:p>
          <a:p>
            <a:endParaRPr lang="en-GB"/>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29/11/2022</a:t>
            </a:fld>
            <a:endParaRPr lang="en-GB"/>
          </a:p>
        </p:txBody>
      </p:sp>
      <p:sp>
        <p:nvSpPr>
          <p:cNvPr id="5" name="Footer Placeholder 4"/>
          <p:cNvSpPr>
            <a:spLocks noGrp="1"/>
          </p:cNvSpPr>
          <p:nvPr>
            <p:ph type="ftr" sz="quarter" idx="11"/>
          </p:nvPr>
        </p:nvSpPr>
        <p:spPr>
          <a:xfrm>
            <a:off x="2173986" y="8473440"/>
            <a:ext cx="2606040" cy="487680"/>
          </a:xfrm>
        </p:spPr>
        <p:txBody>
          <a:bodyPr/>
          <a:lstStyle/>
          <a:p>
            <a:endParaRPr lang="en-GB"/>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29/11/2022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29/11/2022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29/11/2022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29/11/2022</a:t>
            </a:fld>
            <a:endParaRPr lang="en-GB"/>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vert="horz" lIns="91440" tIns="45720" rIns="91440" bIns="45720" anchor="t">
            <a:normAutofit/>
          </a:bodyPr>
          <a:lstStyle/>
          <a:p>
            <a:r>
              <a:rPr lang="en-GB">
                <a:latin typeface="Calibri"/>
                <a:cs typeface="Calibri"/>
              </a:rPr>
              <a:t>Year 3 – Autumn 1</a:t>
            </a:r>
            <a:endParaRPr lang="en-GB"/>
          </a:p>
        </p:txBody>
      </p:sp>
      <p:sp>
        <p:nvSpPr>
          <p:cNvPr id="3" name="Text Placeholder 2"/>
          <p:cNvSpPr>
            <a:spLocks noGrp="1"/>
          </p:cNvSpPr>
          <p:nvPr>
            <p:ph type="body" sz="quarter" idx="11"/>
          </p:nvPr>
        </p:nvSpPr>
        <p:spPr/>
        <p:txBody>
          <a:bodyPr/>
          <a:lstStyle/>
          <a:p>
            <a:r>
              <a:rPr lang="en-GB"/>
              <a:t>I know the multiplication and division facts for the 3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a:ea typeface="Calibri" pitchFamily="34" charset="0"/>
                <a:cs typeface="Times New Roman" pitchFamily="18" charset="0"/>
              </a:rPr>
              <a:t>The secret to success is practising </a:t>
            </a:r>
            <a:r>
              <a:rPr lang="en-GB" altLang="en-US" b="1">
                <a:ea typeface="Calibri" pitchFamily="34" charset="0"/>
                <a:cs typeface="Times New Roman" pitchFamily="18" charset="0"/>
              </a:rPr>
              <a:t>little</a:t>
            </a:r>
            <a:r>
              <a:rPr lang="en-GB" altLang="en-US">
                <a:ea typeface="Calibri" pitchFamily="34" charset="0"/>
                <a:cs typeface="Times New Roman" pitchFamily="18" charset="0"/>
              </a:rPr>
              <a:t> and </a:t>
            </a:r>
            <a:r>
              <a:rPr lang="en-GB" altLang="en-US" b="1">
                <a:ea typeface="Calibri" pitchFamily="34" charset="0"/>
                <a:cs typeface="Times New Roman" pitchFamily="18" charset="0"/>
              </a:rPr>
              <a:t>often</a:t>
            </a:r>
            <a:r>
              <a:rPr lang="en-GB" altLang="en-US">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u="sng">
                <a:ea typeface="Calibri" pitchFamily="34" charset="0"/>
                <a:cs typeface="Times New Roman" pitchFamily="18" charset="0"/>
              </a:rPr>
              <a:t>Songs and Chants</a:t>
            </a:r>
            <a:r>
              <a:rPr lang="en-GB" altLang="en-US">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a:cs typeface="Arial" pitchFamily="34" charset="0"/>
            </a:endParaRPr>
          </a:p>
          <a:p>
            <a:pPr eaLnBrk="0" fontAlgn="base" hangingPunct="0">
              <a:spcBef>
                <a:spcPct val="0"/>
              </a:spcBef>
              <a:spcAft>
                <a:spcPct val="0"/>
              </a:spcAft>
              <a:buClrTx/>
              <a:buSzTx/>
            </a:pPr>
            <a:r>
              <a:rPr lang="en-GB" altLang="en-US" u="sng">
                <a:ea typeface="Calibri" pitchFamily="34" charset="0"/>
                <a:cs typeface="Times New Roman" pitchFamily="18" charset="0"/>
              </a:rPr>
              <a:t>Buy one get three free </a:t>
            </a:r>
            <a:r>
              <a:rPr lang="en-GB" altLang="en-US">
                <a:ea typeface="Calibri" pitchFamily="34" charset="0"/>
                <a:cs typeface="Times New Roman" pitchFamily="18" charset="0"/>
              </a:rPr>
              <a:t>– If your child knows one fact (e.g. </a:t>
            </a:r>
            <a:r>
              <a:rPr lang="en-GB"/>
              <a:t>3 × 5 = 15), can they tell you the other three facts in the same fact family?</a:t>
            </a:r>
          </a:p>
          <a:p>
            <a:pPr eaLnBrk="0" fontAlgn="base" hangingPunct="0">
              <a:spcBef>
                <a:spcPct val="0"/>
              </a:spcBef>
              <a:spcAft>
                <a:spcPct val="0"/>
              </a:spcAft>
              <a:buClrTx/>
              <a:buSzTx/>
            </a:pPr>
            <a:endParaRPr lang="en-GB" altLang="en-US"/>
          </a:p>
          <a:p>
            <a:pPr eaLnBrk="0" fontAlgn="base" hangingPunct="0">
              <a:spcBef>
                <a:spcPct val="0"/>
              </a:spcBef>
              <a:spcAft>
                <a:spcPct val="0"/>
              </a:spcAft>
              <a:buClrTx/>
              <a:buSzTx/>
            </a:pPr>
            <a:r>
              <a:rPr lang="en-GB" altLang="en-US" u="sng"/>
              <a:t>Warning!</a:t>
            </a:r>
            <a:r>
              <a:rPr lang="en-GB" altLang="en-US"/>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a:t>E.g. </a:t>
            </a:r>
            <a:r>
              <a:rPr lang="en-GB"/>
              <a:t>3 × 12 = 36. The answer to the multiplication is 36, so 36 ÷ 3 = 12 and 36 ÷ 12 = 3</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a:effectLst/>
                        </a:rPr>
                        <a:t>3 × 1 = 3</a:t>
                      </a:r>
                    </a:p>
                    <a:p>
                      <a:pPr algn="ctr">
                        <a:lnSpc>
                          <a:spcPct val="115000"/>
                        </a:lnSpc>
                        <a:spcAft>
                          <a:spcPts val="0"/>
                        </a:spcAft>
                      </a:pPr>
                      <a:r>
                        <a:rPr lang="en-GB" sz="1100">
                          <a:effectLst/>
                        </a:rPr>
                        <a:t>3 × 2 = 6</a:t>
                      </a:r>
                    </a:p>
                    <a:p>
                      <a:pPr algn="ctr">
                        <a:lnSpc>
                          <a:spcPct val="115000"/>
                        </a:lnSpc>
                        <a:spcAft>
                          <a:spcPts val="0"/>
                        </a:spcAft>
                      </a:pPr>
                      <a:r>
                        <a:rPr lang="en-GB" sz="1100">
                          <a:effectLst/>
                        </a:rPr>
                        <a:t>3 × 3 = 9</a:t>
                      </a:r>
                    </a:p>
                    <a:p>
                      <a:pPr algn="ctr">
                        <a:lnSpc>
                          <a:spcPct val="115000"/>
                        </a:lnSpc>
                        <a:spcAft>
                          <a:spcPts val="0"/>
                        </a:spcAft>
                      </a:pPr>
                      <a:r>
                        <a:rPr lang="en-GB" sz="1100">
                          <a:effectLst/>
                        </a:rPr>
                        <a:t>3 × 4 = 12</a:t>
                      </a:r>
                    </a:p>
                    <a:p>
                      <a:pPr algn="ctr">
                        <a:lnSpc>
                          <a:spcPct val="115000"/>
                        </a:lnSpc>
                        <a:spcAft>
                          <a:spcPts val="0"/>
                        </a:spcAft>
                      </a:pPr>
                      <a:r>
                        <a:rPr lang="en-GB" sz="1100">
                          <a:effectLst/>
                        </a:rPr>
                        <a:t>3 × 5 = 15</a:t>
                      </a:r>
                    </a:p>
                    <a:p>
                      <a:pPr algn="ctr">
                        <a:lnSpc>
                          <a:spcPct val="115000"/>
                        </a:lnSpc>
                        <a:spcAft>
                          <a:spcPts val="0"/>
                        </a:spcAft>
                      </a:pPr>
                      <a:r>
                        <a:rPr lang="en-GB" sz="1100">
                          <a:effectLst/>
                        </a:rPr>
                        <a:t>3</a:t>
                      </a:r>
                      <a:r>
                        <a:rPr lang="en-GB" sz="1100" baseline="0">
                          <a:effectLst/>
                        </a:rPr>
                        <a:t> </a:t>
                      </a:r>
                      <a:r>
                        <a:rPr lang="en-GB" sz="1100">
                          <a:effectLst/>
                        </a:rPr>
                        <a:t>× 6 = 18</a:t>
                      </a:r>
                    </a:p>
                    <a:p>
                      <a:pPr algn="ctr">
                        <a:lnSpc>
                          <a:spcPct val="115000"/>
                        </a:lnSpc>
                        <a:spcAft>
                          <a:spcPts val="0"/>
                        </a:spcAft>
                      </a:pPr>
                      <a:r>
                        <a:rPr lang="en-GB" sz="1100">
                          <a:effectLst/>
                        </a:rPr>
                        <a:t>3 × 7 = 21</a:t>
                      </a:r>
                    </a:p>
                    <a:p>
                      <a:pPr algn="ctr">
                        <a:lnSpc>
                          <a:spcPct val="115000"/>
                        </a:lnSpc>
                        <a:spcAft>
                          <a:spcPts val="0"/>
                        </a:spcAft>
                      </a:pPr>
                      <a:r>
                        <a:rPr lang="en-GB" sz="1100">
                          <a:effectLst/>
                        </a:rPr>
                        <a:t>3 × 8 = 24</a:t>
                      </a:r>
                    </a:p>
                    <a:p>
                      <a:pPr algn="ctr">
                        <a:lnSpc>
                          <a:spcPct val="115000"/>
                        </a:lnSpc>
                        <a:spcAft>
                          <a:spcPts val="0"/>
                        </a:spcAft>
                      </a:pPr>
                      <a:r>
                        <a:rPr lang="en-GB" sz="1100">
                          <a:effectLst/>
                        </a:rPr>
                        <a:t>3 × 9 = 27</a:t>
                      </a:r>
                    </a:p>
                    <a:p>
                      <a:pPr algn="ctr">
                        <a:lnSpc>
                          <a:spcPct val="115000"/>
                        </a:lnSpc>
                        <a:spcAft>
                          <a:spcPts val="0"/>
                        </a:spcAft>
                      </a:pPr>
                      <a:r>
                        <a:rPr lang="en-GB" sz="1100">
                          <a:effectLst/>
                        </a:rPr>
                        <a:t>3 × 10 = 30</a:t>
                      </a:r>
                    </a:p>
                    <a:p>
                      <a:pPr algn="ctr">
                        <a:lnSpc>
                          <a:spcPct val="115000"/>
                        </a:lnSpc>
                        <a:spcAft>
                          <a:spcPts val="0"/>
                        </a:spcAft>
                      </a:pPr>
                      <a:r>
                        <a:rPr lang="en-GB" sz="1100">
                          <a:effectLst/>
                        </a:rPr>
                        <a:t>3 × 11 = 33</a:t>
                      </a:r>
                    </a:p>
                    <a:p>
                      <a:pPr algn="ctr">
                        <a:lnSpc>
                          <a:spcPct val="115000"/>
                        </a:lnSpc>
                        <a:spcAft>
                          <a:spcPts val="0"/>
                        </a:spcAft>
                      </a:pPr>
                      <a:r>
                        <a:rPr lang="en-GB" sz="1100">
                          <a:effectLst/>
                        </a:rPr>
                        <a:t>3 × 12 = 36</a:t>
                      </a:r>
                      <a:endParaRPr lang="en-GB" sz="11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1 × 3 = 3</a:t>
                      </a:r>
                    </a:p>
                    <a:p>
                      <a:pPr algn="ctr">
                        <a:lnSpc>
                          <a:spcPct val="115000"/>
                        </a:lnSpc>
                        <a:spcAft>
                          <a:spcPts val="0"/>
                        </a:spcAft>
                      </a:pPr>
                      <a:r>
                        <a:rPr lang="en-GB" sz="1100">
                          <a:effectLst/>
                        </a:rPr>
                        <a:t>2 × 3 = 6</a:t>
                      </a:r>
                    </a:p>
                    <a:p>
                      <a:pPr algn="ctr">
                        <a:lnSpc>
                          <a:spcPct val="115000"/>
                        </a:lnSpc>
                        <a:spcAft>
                          <a:spcPts val="0"/>
                        </a:spcAft>
                      </a:pPr>
                      <a:r>
                        <a:rPr lang="en-GB" sz="1100">
                          <a:effectLst/>
                        </a:rPr>
                        <a:t>3 × 3 = 9</a:t>
                      </a:r>
                    </a:p>
                    <a:p>
                      <a:pPr algn="ctr">
                        <a:lnSpc>
                          <a:spcPct val="115000"/>
                        </a:lnSpc>
                        <a:spcAft>
                          <a:spcPts val="0"/>
                        </a:spcAft>
                      </a:pPr>
                      <a:r>
                        <a:rPr lang="en-GB" sz="1100">
                          <a:effectLst/>
                        </a:rPr>
                        <a:t>4 × 3</a:t>
                      </a:r>
                      <a:r>
                        <a:rPr lang="en-GB" sz="1100" baseline="0">
                          <a:effectLst/>
                        </a:rPr>
                        <a:t> </a:t>
                      </a:r>
                      <a:r>
                        <a:rPr lang="en-GB" sz="1100">
                          <a:effectLst/>
                        </a:rPr>
                        <a:t>= 12</a:t>
                      </a:r>
                    </a:p>
                    <a:p>
                      <a:pPr algn="ctr">
                        <a:lnSpc>
                          <a:spcPct val="115000"/>
                        </a:lnSpc>
                        <a:spcAft>
                          <a:spcPts val="0"/>
                        </a:spcAft>
                      </a:pPr>
                      <a:r>
                        <a:rPr lang="en-GB" sz="1100">
                          <a:effectLst/>
                        </a:rPr>
                        <a:t>5 × 3 = 15</a:t>
                      </a:r>
                    </a:p>
                    <a:p>
                      <a:pPr algn="ctr">
                        <a:lnSpc>
                          <a:spcPct val="115000"/>
                        </a:lnSpc>
                        <a:spcAft>
                          <a:spcPts val="0"/>
                        </a:spcAft>
                      </a:pPr>
                      <a:r>
                        <a:rPr lang="en-GB" sz="1100" baseline="0">
                          <a:effectLst/>
                        </a:rPr>
                        <a:t>6 </a:t>
                      </a:r>
                      <a:r>
                        <a:rPr lang="en-GB" sz="1100">
                          <a:effectLst/>
                        </a:rPr>
                        <a:t>× 3</a:t>
                      </a:r>
                      <a:r>
                        <a:rPr lang="en-GB" sz="1100" baseline="0">
                          <a:effectLst/>
                        </a:rPr>
                        <a:t> </a:t>
                      </a:r>
                      <a:r>
                        <a:rPr lang="en-GB" sz="1100">
                          <a:effectLst/>
                        </a:rPr>
                        <a:t>= 18</a:t>
                      </a:r>
                    </a:p>
                    <a:p>
                      <a:pPr algn="ctr">
                        <a:lnSpc>
                          <a:spcPct val="115000"/>
                        </a:lnSpc>
                        <a:spcAft>
                          <a:spcPts val="0"/>
                        </a:spcAft>
                      </a:pPr>
                      <a:r>
                        <a:rPr lang="en-GB" sz="1100">
                          <a:effectLst/>
                        </a:rPr>
                        <a:t>7 × 3 = 21</a:t>
                      </a:r>
                    </a:p>
                    <a:p>
                      <a:pPr algn="ctr">
                        <a:lnSpc>
                          <a:spcPct val="115000"/>
                        </a:lnSpc>
                        <a:spcAft>
                          <a:spcPts val="0"/>
                        </a:spcAft>
                      </a:pPr>
                      <a:r>
                        <a:rPr lang="en-GB" sz="1100">
                          <a:effectLst/>
                        </a:rPr>
                        <a:t>8 × 3 = 24</a:t>
                      </a:r>
                    </a:p>
                    <a:p>
                      <a:pPr algn="ctr">
                        <a:lnSpc>
                          <a:spcPct val="115000"/>
                        </a:lnSpc>
                        <a:spcAft>
                          <a:spcPts val="0"/>
                        </a:spcAft>
                      </a:pPr>
                      <a:r>
                        <a:rPr lang="en-GB" sz="1100">
                          <a:effectLst/>
                        </a:rPr>
                        <a:t>9 × 3 = 27</a:t>
                      </a:r>
                    </a:p>
                    <a:p>
                      <a:pPr algn="ctr">
                        <a:lnSpc>
                          <a:spcPct val="115000"/>
                        </a:lnSpc>
                        <a:spcAft>
                          <a:spcPts val="0"/>
                        </a:spcAft>
                      </a:pPr>
                      <a:r>
                        <a:rPr lang="en-GB" sz="1100">
                          <a:effectLst/>
                        </a:rPr>
                        <a:t>10 × 3 = 30</a:t>
                      </a:r>
                    </a:p>
                    <a:p>
                      <a:pPr algn="ctr">
                        <a:lnSpc>
                          <a:spcPct val="115000"/>
                        </a:lnSpc>
                        <a:spcAft>
                          <a:spcPts val="0"/>
                        </a:spcAft>
                      </a:pPr>
                      <a:r>
                        <a:rPr lang="en-GB" sz="1100">
                          <a:effectLst/>
                        </a:rPr>
                        <a:t>11 × 3 = 33</a:t>
                      </a:r>
                    </a:p>
                    <a:p>
                      <a:pPr algn="ctr">
                        <a:lnSpc>
                          <a:spcPct val="115000"/>
                        </a:lnSpc>
                        <a:spcAft>
                          <a:spcPts val="0"/>
                        </a:spcAft>
                      </a:pPr>
                      <a:r>
                        <a:rPr lang="en-GB" sz="1100">
                          <a:effectLst/>
                        </a:rPr>
                        <a:t>12 × 3 = 36</a:t>
                      </a:r>
                      <a:endParaRPr lang="en-GB" sz="1100">
                        <a:effectLst/>
                        <a:latin typeface="Calibri"/>
                        <a:ea typeface="Calibri"/>
                        <a:cs typeface="Times New Roman"/>
                      </a:endParaRPr>
                    </a:p>
                    <a:p>
                      <a:pPr algn="ctr">
                        <a:lnSpc>
                          <a:spcPct val="115000"/>
                        </a:lnSpc>
                        <a:spcAft>
                          <a:spcPts val="0"/>
                        </a:spcAft>
                      </a:pPr>
                      <a:endParaRPr lang="en-GB" sz="1100">
                        <a:effectLst/>
                      </a:endParaRPr>
                    </a:p>
                  </a:txBody>
                  <a:tcPr marL="68580" marR="68580" marT="0" marB="0"/>
                </a:tc>
                <a:tc>
                  <a:txBody>
                    <a:bodyPr/>
                    <a:lstStyle/>
                    <a:p>
                      <a:pPr algn="ctr">
                        <a:lnSpc>
                          <a:spcPct val="115000"/>
                        </a:lnSpc>
                        <a:spcAft>
                          <a:spcPts val="0"/>
                        </a:spcAft>
                      </a:pPr>
                      <a:r>
                        <a:rPr lang="en-GB" sz="1100">
                          <a:effectLst/>
                        </a:rPr>
                        <a:t>3 ÷ 3 = 1</a:t>
                      </a:r>
                    </a:p>
                    <a:p>
                      <a:pPr algn="ctr">
                        <a:lnSpc>
                          <a:spcPct val="115000"/>
                        </a:lnSpc>
                        <a:spcAft>
                          <a:spcPts val="0"/>
                        </a:spcAft>
                      </a:pPr>
                      <a:r>
                        <a:rPr lang="en-GB" sz="1100">
                          <a:effectLst/>
                        </a:rPr>
                        <a:t>6 ÷ 3</a:t>
                      </a:r>
                      <a:r>
                        <a:rPr lang="en-GB" sz="1100" baseline="0">
                          <a:effectLst/>
                        </a:rPr>
                        <a:t> </a:t>
                      </a:r>
                      <a:r>
                        <a:rPr lang="en-GB" sz="1100">
                          <a:effectLst/>
                        </a:rPr>
                        <a:t>= 2</a:t>
                      </a:r>
                    </a:p>
                    <a:p>
                      <a:pPr algn="ctr">
                        <a:lnSpc>
                          <a:spcPct val="115000"/>
                        </a:lnSpc>
                        <a:spcAft>
                          <a:spcPts val="0"/>
                        </a:spcAft>
                      </a:pPr>
                      <a:r>
                        <a:rPr lang="en-GB" sz="1100">
                          <a:effectLst/>
                        </a:rPr>
                        <a:t>9 ÷ 3 = 3</a:t>
                      </a:r>
                    </a:p>
                    <a:p>
                      <a:pPr algn="ctr">
                        <a:lnSpc>
                          <a:spcPct val="115000"/>
                        </a:lnSpc>
                        <a:spcAft>
                          <a:spcPts val="0"/>
                        </a:spcAft>
                      </a:pPr>
                      <a:r>
                        <a:rPr lang="en-GB" sz="1100">
                          <a:effectLst/>
                        </a:rPr>
                        <a:t>12 ÷ 3</a:t>
                      </a:r>
                      <a:r>
                        <a:rPr lang="en-GB" sz="1100" baseline="0">
                          <a:effectLst/>
                        </a:rPr>
                        <a:t> </a:t>
                      </a:r>
                      <a:r>
                        <a:rPr lang="en-GB" sz="1100">
                          <a:effectLst/>
                        </a:rPr>
                        <a:t>= 4</a:t>
                      </a:r>
                    </a:p>
                    <a:p>
                      <a:pPr algn="ctr">
                        <a:lnSpc>
                          <a:spcPct val="115000"/>
                        </a:lnSpc>
                        <a:spcAft>
                          <a:spcPts val="0"/>
                        </a:spcAft>
                      </a:pPr>
                      <a:r>
                        <a:rPr lang="en-GB" sz="1100">
                          <a:effectLst/>
                        </a:rPr>
                        <a:t>15</a:t>
                      </a:r>
                      <a:r>
                        <a:rPr lang="en-GB" sz="1100" baseline="0">
                          <a:effectLst/>
                        </a:rPr>
                        <a:t> </a:t>
                      </a:r>
                      <a:r>
                        <a:rPr lang="en-GB" sz="1100">
                          <a:effectLst/>
                        </a:rPr>
                        <a:t>÷ 3 = 5</a:t>
                      </a:r>
                    </a:p>
                    <a:p>
                      <a:pPr algn="ctr">
                        <a:lnSpc>
                          <a:spcPct val="115000"/>
                        </a:lnSpc>
                        <a:spcAft>
                          <a:spcPts val="0"/>
                        </a:spcAft>
                      </a:pPr>
                      <a:r>
                        <a:rPr lang="en-GB" sz="1100">
                          <a:effectLst/>
                        </a:rPr>
                        <a:t>18 ÷ 3</a:t>
                      </a:r>
                      <a:r>
                        <a:rPr lang="en-GB" sz="1100" baseline="0">
                          <a:effectLst/>
                        </a:rPr>
                        <a:t> </a:t>
                      </a:r>
                      <a:r>
                        <a:rPr lang="en-GB" sz="1100">
                          <a:effectLst/>
                        </a:rPr>
                        <a:t>= 6</a:t>
                      </a:r>
                    </a:p>
                    <a:p>
                      <a:pPr algn="ctr">
                        <a:lnSpc>
                          <a:spcPct val="115000"/>
                        </a:lnSpc>
                        <a:spcAft>
                          <a:spcPts val="0"/>
                        </a:spcAft>
                      </a:pPr>
                      <a:r>
                        <a:rPr lang="en-GB" sz="1100">
                          <a:effectLst/>
                        </a:rPr>
                        <a:t>21 ÷ 3 = 7</a:t>
                      </a:r>
                    </a:p>
                    <a:p>
                      <a:pPr algn="ctr">
                        <a:lnSpc>
                          <a:spcPct val="115000"/>
                        </a:lnSpc>
                        <a:spcAft>
                          <a:spcPts val="0"/>
                        </a:spcAft>
                      </a:pPr>
                      <a:r>
                        <a:rPr lang="en-GB" sz="1100">
                          <a:effectLst/>
                        </a:rPr>
                        <a:t>24 ÷ 3</a:t>
                      </a:r>
                      <a:r>
                        <a:rPr lang="en-GB" sz="1100" baseline="0">
                          <a:effectLst/>
                        </a:rPr>
                        <a:t> </a:t>
                      </a:r>
                      <a:r>
                        <a:rPr lang="en-GB" sz="1100">
                          <a:effectLst/>
                        </a:rPr>
                        <a:t>= 8</a:t>
                      </a:r>
                    </a:p>
                    <a:p>
                      <a:pPr algn="ctr">
                        <a:lnSpc>
                          <a:spcPct val="115000"/>
                        </a:lnSpc>
                        <a:spcAft>
                          <a:spcPts val="0"/>
                        </a:spcAft>
                      </a:pPr>
                      <a:r>
                        <a:rPr lang="en-GB" sz="1100">
                          <a:effectLst/>
                        </a:rPr>
                        <a:t>27 ÷ 3 = 9</a:t>
                      </a:r>
                    </a:p>
                    <a:p>
                      <a:pPr algn="ctr">
                        <a:lnSpc>
                          <a:spcPct val="115000"/>
                        </a:lnSpc>
                        <a:spcAft>
                          <a:spcPts val="0"/>
                        </a:spcAft>
                      </a:pPr>
                      <a:r>
                        <a:rPr lang="en-GB" sz="1100">
                          <a:effectLst/>
                        </a:rPr>
                        <a:t>30 ÷ 3</a:t>
                      </a:r>
                      <a:r>
                        <a:rPr lang="en-GB" sz="1100" baseline="0">
                          <a:effectLst/>
                        </a:rPr>
                        <a:t> </a:t>
                      </a:r>
                      <a:r>
                        <a:rPr lang="en-GB" sz="1100">
                          <a:effectLst/>
                        </a:rPr>
                        <a:t>= 10</a:t>
                      </a:r>
                    </a:p>
                    <a:p>
                      <a:pPr algn="ctr">
                        <a:lnSpc>
                          <a:spcPct val="115000"/>
                        </a:lnSpc>
                        <a:spcAft>
                          <a:spcPts val="0"/>
                        </a:spcAft>
                      </a:pPr>
                      <a:r>
                        <a:rPr lang="en-GB" sz="1100">
                          <a:effectLst/>
                        </a:rPr>
                        <a:t>33 ÷ 3 = 11</a:t>
                      </a:r>
                    </a:p>
                    <a:p>
                      <a:pPr algn="ctr">
                        <a:lnSpc>
                          <a:spcPct val="115000"/>
                        </a:lnSpc>
                        <a:spcAft>
                          <a:spcPts val="0"/>
                        </a:spcAft>
                      </a:pPr>
                      <a:r>
                        <a:rPr lang="en-GB" sz="1100">
                          <a:effectLst/>
                        </a:rPr>
                        <a:t>36 ÷ 3</a:t>
                      </a:r>
                      <a:r>
                        <a:rPr lang="en-GB" sz="1100" baseline="0">
                          <a:effectLst/>
                        </a:rPr>
                        <a:t> </a:t>
                      </a:r>
                      <a:r>
                        <a:rPr lang="en-GB" sz="1100">
                          <a:effectLst/>
                        </a:rPr>
                        <a:t>= 12</a:t>
                      </a:r>
                    </a:p>
                    <a:p>
                      <a:pPr algn="ctr">
                        <a:lnSpc>
                          <a:spcPct val="115000"/>
                        </a:lnSpc>
                        <a:spcAft>
                          <a:spcPts val="0"/>
                        </a:spcAft>
                      </a:pPr>
                      <a:endParaRPr lang="en-GB" sz="1100">
                        <a:effectLst/>
                      </a:endParaRPr>
                    </a:p>
                  </a:txBody>
                  <a:tcPr marL="68580" marR="68580" marT="0" marB="0"/>
                </a:tc>
                <a:tc>
                  <a:txBody>
                    <a:bodyPr/>
                    <a:lstStyle/>
                    <a:p>
                      <a:pPr algn="ctr">
                        <a:lnSpc>
                          <a:spcPct val="115000"/>
                        </a:lnSpc>
                        <a:spcAft>
                          <a:spcPts val="0"/>
                        </a:spcAft>
                      </a:pPr>
                      <a:r>
                        <a:rPr lang="en-GB" sz="1100">
                          <a:effectLst/>
                        </a:rPr>
                        <a:t>3 ÷ 1 = 3</a:t>
                      </a:r>
                    </a:p>
                    <a:p>
                      <a:pPr algn="ctr">
                        <a:lnSpc>
                          <a:spcPct val="115000"/>
                        </a:lnSpc>
                        <a:spcAft>
                          <a:spcPts val="0"/>
                        </a:spcAft>
                      </a:pPr>
                      <a:r>
                        <a:rPr lang="en-GB" sz="1100">
                          <a:effectLst/>
                        </a:rPr>
                        <a:t>6 ÷ 2</a:t>
                      </a:r>
                      <a:r>
                        <a:rPr lang="en-GB" sz="1100" baseline="0">
                          <a:effectLst/>
                        </a:rPr>
                        <a:t> </a:t>
                      </a:r>
                      <a:r>
                        <a:rPr lang="en-GB" sz="1100">
                          <a:effectLst/>
                        </a:rPr>
                        <a:t>= 3</a:t>
                      </a:r>
                    </a:p>
                    <a:p>
                      <a:pPr algn="ctr">
                        <a:lnSpc>
                          <a:spcPct val="115000"/>
                        </a:lnSpc>
                        <a:spcAft>
                          <a:spcPts val="0"/>
                        </a:spcAft>
                      </a:pPr>
                      <a:r>
                        <a:rPr lang="en-GB" sz="1100">
                          <a:effectLst/>
                        </a:rPr>
                        <a:t>9 ÷ 3 = 3</a:t>
                      </a:r>
                    </a:p>
                    <a:p>
                      <a:pPr algn="ctr">
                        <a:lnSpc>
                          <a:spcPct val="115000"/>
                        </a:lnSpc>
                        <a:spcAft>
                          <a:spcPts val="0"/>
                        </a:spcAft>
                      </a:pPr>
                      <a:r>
                        <a:rPr lang="en-GB" sz="1100">
                          <a:effectLst/>
                        </a:rPr>
                        <a:t>12 ÷ 4</a:t>
                      </a:r>
                      <a:r>
                        <a:rPr lang="en-GB" sz="1100" baseline="0">
                          <a:effectLst/>
                        </a:rPr>
                        <a:t> </a:t>
                      </a:r>
                      <a:r>
                        <a:rPr lang="en-GB" sz="1100">
                          <a:effectLst/>
                        </a:rPr>
                        <a:t>= 3</a:t>
                      </a:r>
                    </a:p>
                    <a:p>
                      <a:pPr algn="ctr">
                        <a:lnSpc>
                          <a:spcPct val="115000"/>
                        </a:lnSpc>
                        <a:spcAft>
                          <a:spcPts val="0"/>
                        </a:spcAft>
                      </a:pPr>
                      <a:r>
                        <a:rPr lang="en-GB" sz="1100">
                          <a:effectLst/>
                        </a:rPr>
                        <a:t>15</a:t>
                      </a:r>
                      <a:r>
                        <a:rPr lang="en-GB" sz="1100" baseline="0">
                          <a:effectLst/>
                        </a:rPr>
                        <a:t> </a:t>
                      </a:r>
                      <a:r>
                        <a:rPr lang="en-GB" sz="1100">
                          <a:effectLst/>
                        </a:rPr>
                        <a:t>÷ 5 = 3</a:t>
                      </a:r>
                    </a:p>
                    <a:p>
                      <a:pPr algn="ctr">
                        <a:lnSpc>
                          <a:spcPct val="115000"/>
                        </a:lnSpc>
                        <a:spcAft>
                          <a:spcPts val="0"/>
                        </a:spcAft>
                      </a:pPr>
                      <a:r>
                        <a:rPr lang="en-GB" sz="1100">
                          <a:effectLst/>
                        </a:rPr>
                        <a:t>18 ÷ 6</a:t>
                      </a:r>
                      <a:r>
                        <a:rPr lang="en-GB" sz="1100" baseline="0">
                          <a:effectLst/>
                        </a:rPr>
                        <a:t> </a:t>
                      </a:r>
                      <a:r>
                        <a:rPr lang="en-GB" sz="1100">
                          <a:effectLst/>
                        </a:rPr>
                        <a:t>= 3</a:t>
                      </a:r>
                    </a:p>
                    <a:p>
                      <a:pPr algn="ctr">
                        <a:lnSpc>
                          <a:spcPct val="115000"/>
                        </a:lnSpc>
                        <a:spcAft>
                          <a:spcPts val="0"/>
                        </a:spcAft>
                      </a:pPr>
                      <a:r>
                        <a:rPr lang="en-GB" sz="1100">
                          <a:effectLst/>
                        </a:rPr>
                        <a:t>21 ÷ 7 = 3</a:t>
                      </a:r>
                    </a:p>
                    <a:p>
                      <a:pPr algn="ctr">
                        <a:lnSpc>
                          <a:spcPct val="115000"/>
                        </a:lnSpc>
                        <a:spcAft>
                          <a:spcPts val="0"/>
                        </a:spcAft>
                      </a:pPr>
                      <a:r>
                        <a:rPr lang="en-GB" sz="1100">
                          <a:effectLst/>
                        </a:rPr>
                        <a:t>24 ÷ 8</a:t>
                      </a:r>
                      <a:r>
                        <a:rPr lang="en-GB" sz="1100" baseline="0">
                          <a:effectLst/>
                        </a:rPr>
                        <a:t> </a:t>
                      </a:r>
                      <a:r>
                        <a:rPr lang="en-GB" sz="1100">
                          <a:effectLst/>
                        </a:rPr>
                        <a:t>= 3</a:t>
                      </a:r>
                    </a:p>
                    <a:p>
                      <a:pPr algn="ctr">
                        <a:lnSpc>
                          <a:spcPct val="115000"/>
                        </a:lnSpc>
                        <a:spcAft>
                          <a:spcPts val="0"/>
                        </a:spcAft>
                      </a:pPr>
                      <a:r>
                        <a:rPr lang="en-GB" sz="1100">
                          <a:effectLst/>
                        </a:rPr>
                        <a:t>27 ÷ 9 = 3</a:t>
                      </a:r>
                    </a:p>
                    <a:p>
                      <a:pPr algn="ctr">
                        <a:lnSpc>
                          <a:spcPct val="115000"/>
                        </a:lnSpc>
                        <a:spcAft>
                          <a:spcPts val="0"/>
                        </a:spcAft>
                      </a:pPr>
                      <a:r>
                        <a:rPr lang="en-GB" sz="1100">
                          <a:effectLst/>
                        </a:rPr>
                        <a:t>30 ÷ </a:t>
                      </a:r>
                      <a:r>
                        <a:rPr lang="en-GB" sz="1100" baseline="0">
                          <a:effectLst/>
                        </a:rPr>
                        <a:t>10 </a:t>
                      </a:r>
                      <a:r>
                        <a:rPr lang="en-GB" sz="1100">
                          <a:effectLst/>
                        </a:rPr>
                        <a:t>= 3</a:t>
                      </a:r>
                    </a:p>
                    <a:p>
                      <a:pPr algn="ctr">
                        <a:lnSpc>
                          <a:spcPct val="115000"/>
                        </a:lnSpc>
                        <a:spcAft>
                          <a:spcPts val="0"/>
                        </a:spcAft>
                      </a:pPr>
                      <a:r>
                        <a:rPr lang="en-GB" sz="1100">
                          <a:effectLst/>
                        </a:rPr>
                        <a:t>33 ÷ 11 = 3</a:t>
                      </a:r>
                    </a:p>
                    <a:p>
                      <a:pPr algn="ctr">
                        <a:lnSpc>
                          <a:spcPct val="115000"/>
                        </a:lnSpc>
                        <a:spcAft>
                          <a:spcPts val="0"/>
                        </a:spcAft>
                      </a:pPr>
                      <a:r>
                        <a:rPr lang="en-GB" sz="1100">
                          <a:effectLst/>
                        </a:rPr>
                        <a:t>36 ÷ 12</a:t>
                      </a:r>
                      <a:r>
                        <a:rPr lang="en-GB" sz="1100" baseline="0">
                          <a:effectLst/>
                        </a:rPr>
                        <a:t> </a:t>
                      </a:r>
                      <a:r>
                        <a:rPr lang="en-GB" sz="1100">
                          <a:effectLst/>
                        </a:rPr>
                        <a:t>= 3</a:t>
                      </a:r>
                    </a:p>
                    <a:p>
                      <a:pPr algn="ctr">
                        <a:lnSpc>
                          <a:spcPct val="115000"/>
                        </a:lnSpc>
                        <a:spcAft>
                          <a:spcPts val="0"/>
                        </a:spcAft>
                      </a:pPr>
                      <a:endParaRPr lang="en-GB" sz="110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a:t>Key Vocabulary</a:t>
            </a:r>
          </a:p>
          <a:p>
            <a:pPr algn="l"/>
            <a:r>
              <a:rPr lang="en-GB" b="0" u="none"/>
              <a:t>What is 3 </a:t>
            </a:r>
            <a:r>
              <a:rPr lang="en-GB" u="none"/>
              <a:t>multiplied by </a:t>
            </a:r>
            <a:r>
              <a:rPr lang="en-GB" b="0" u="none"/>
              <a:t>8?</a:t>
            </a:r>
          </a:p>
          <a:p>
            <a:pPr algn="l"/>
            <a:r>
              <a:rPr lang="en-GB" b="0" u="none"/>
              <a:t>What is 8</a:t>
            </a:r>
            <a:r>
              <a:rPr lang="en-GB" u="none"/>
              <a:t> times </a:t>
            </a:r>
            <a:r>
              <a:rPr lang="en-GB" b="0" u="none"/>
              <a:t>3?</a:t>
            </a:r>
          </a:p>
          <a:p>
            <a:pPr algn="l"/>
            <a:r>
              <a:rPr lang="en-GB" b="0" u="none"/>
              <a:t>What is 24 </a:t>
            </a:r>
            <a:r>
              <a:rPr lang="en-GB" u="none"/>
              <a:t>divided by </a:t>
            </a:r>
            <a:r>
              <a:rPr lang="en-GB" b="0" u="none"/>
              <a:t>3?</a:t>
            </a:r>
          </a:p>
        </p:txBody>
      </p:sp>
      <p:sp>
        <p:nvSpPr>
          <p:cNvPr id="13" name="Text Placeholder 12"/>
          <p:cNvSpPr>
            <a:spLocks noGrp="1"/>
          </p:cNvSpPr>
          <p:nvPr>
            <p:ph type="body" sz="quarter" idx="15"/>
          </p:nvPr>
        </p:nvSpPr>
        <p:spPr/>
        <p:txBody>
          <a:bodyPr/>
          <a:lstStyle/>
          <a:p>
            <a:pPr lvl="0"/>
            <a:r>
              <a:rPr lang="en-GB">
                <a:ea typeface="Calibri" pitchFamily="34" charset="0"/>
                <a:cs typeface="Times New Roman" pitchFamily="18" charset="0"/>
              </a:rPr>
              <a:t>They should be able to answer these questions in any order, including missing number </a:t>
            </a:r>
            <a:r>
              <a:rPr lang="en-GB" altLang="en-US">
                <a:ea typeface="Calibri" pitchFamily="34" charset="0"/>
                <a:cs typeface="Times New Roman" pitchFamily="18" charset="0"/>
              </a:rPr>
              <a:t>questions e.g.  3 × ⃝ = 18 or ⃝ ÷ 3 = 11.</a:t>
            </a:r>
          </a:p>
          <a:p>
            <a:endParaRPr lang="en-GB"/>
          </a:p>
        </p:txBody>
      </p:sp>
      <p:pic>
        <p:nvPicPr>
          <p:cNvPr id="5" name="Picture 2" descr="Chapel Allerton Primary School PSA - Home | Facebook">
            <a:extLst>
              <a:ext uri="{FF2B5EF4-FFF2-40B4-BE49-F238E27FC236}">
                <a16:creationId xmlns:a16="http://schemas.microsoft.com/office/drawing/2014/main" id="{57B6B8BE-8967-4FBA-931D-B005E1B922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8378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vert="horz" lIns="91440" tIns="45720" rIns="91440" bIns="45720" anchor="t">
            <a:normAutofit/>
          </a:bodyPr>
          <a:lstStyle/>
          <a:p>
            <a:r>
              <a:rPr lang="en-GB">
                <a:latin typeface="Calibri"/>
                <a:cs typeface="Calibri"/>
              </a:rPr>
              <a:t>Year 3 – Autumn 2</a:t>
            </a:r>
          </a:p>
        </p:txBody>
      </p:sp>
      <p:sp>
        <p:nvSpPr>
          <p:cNvPr id="3" name="Text Placeholder 2"/>
          <p:cNvSpPr>
            <a:spLocks noGrp="1"/>
          </p:cNvSpPr>
          <p:nvPr>
            <p:ph type="body" sz="quarter" idx="11"/>
          </p:nvPr>
        </p:nvSpPr>
        <p:spPr/>
        <p:txBody>
          <a:bodyPr/>
          <a:lstStyle/>
          <a:p>
            <a:r>
              <a:rPr lang="en-GB"/>
              <a:t>I know the multiplication and division facts for the 4 times table.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a:ea typeface="Calibri" pitchFamily="34" charset="0"/>
                <a:cs typeface="Times New Roman" pitchFamily="18" charset="0"/>
              </a:rPr>
              <a:t>The secret to success is practising </a:t>
            </a:r>
            <a:r>
              <a:rPr lang="en-GB" altLang="en-US" b="1">
                <a:ea typeface="Calibri" pitchFamily="34" charset="0"/>
                <a:cs typeface="Times New Roman" pitchFamily="18" charset="0"/>
              </a:rPr>
              <a:t>little</a:t>
            </a:r>
            <a:r>
              <a:rPr lang="en-GB" altLang="en-US">
                <a:ea typeface="Calibri" pitchFamily="34" charset="0"/>
                <a:cs typeface="Times New Roman" pitchFamily="18" charset="0"/>
              </a:rPr>
              <a:t> and </a:t>
            </a:r>
            <a:r>
              <a:rPr lang="en-GB" altLang="en-US" b="1">
                <a:ea typeface="Calibri" pitchFamily="34" charset="0"/>
                <a:cs typeface="Times New Roman" pitchFamily="18" charset="0"/>
              </a:rPr>
              <a:t>often</a:t>
            </a:r>
            <a:r>
              <a:rPr lang="en-GB" altLang="en-US">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u="sng">
                <a:ea typeface="Calibri" pitchFamily="34" charset="0"/>
                <a:cs typeface="Times New Roman" pitchFamily="18" charset="0"/>
              </a:rPr>
              <a:t>What do you already know?</a:t>
            </a:r>
            <a:r>
              <a:rPr lang="en-GB" altLang="en-US">
                <a:ea typeface="Calibri" pitchFamily="34" charset="0"/>
                <a:cs typeface="Times New Roman" pitchFamily="18" charset="0"/>
              </a:rPr>
              <a:t> – Your child will already know many of these facts from the 2, 3, 5 and 10 times tables. </a:t>
            </a:r>
          </a:p>
          <a:p>
            <a:pPr lvl="0"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u="sng">
                <a:cs typeface="Arial" pitchFamily="34" charset="0"/>
              </a:rPr>
              <a:t>Double and double again</a:t>
            </a:r>
            <a:r>
              <a:rPr lang="en-GB" altLang="en-US">
                <a:cs typeface="Arial" pitchFamily="34" charset="0"/>
              </a:rPr>
              <a:t> – Multiplying a number by 4 is the same as doubling and doubling again. Double 6 is 12 and double 12 is 24, so 6 </a:t>
            </a:r>
            <a:r>
              <a:rPr lang="en-GB"/>
              <a:t>× 4 = 24.</a:t>
            </a:r>
            <a:endParaRPr lang="en-GB">
              <a:cs typeface="Arial" pitchFamily="34" charset="0"/>
            </a:endParaRPr>
          </a:p>
          <a:p>
            <a:pPr lvl="0" eaLnBrk="0" fontAlgn="base" hangingPunct="0">
              <a:spcBef>
                <a:spcPct val="0"/>
              </a:spcBef>
              <a:spcAft>
                <a:spcPct val="0"/>
              </a:spcAft>
              <a:buClrTx/>
              <a:buSzTx/>
            </a:pPr>
            <a:endParaRPr lang="en-GB" altLang="en-US">
              <a:cs typeface="Arial" pitchFamily="34" charset="0"/>
            </a:endParaRPr>
          </a:p>
          <a:p>
            <a:pPr eaLnBrk="0" fontAlgn="base" hangingPunct="0">
              <a:spcBef>
                <a:spcPct val="0"/>
              </a:spcBef>
              <a:spcAft>
                <a:spcPct val="0"/>
              </a:spcAft>
              <a:buClrTx/>
              <a:buSzTx/>
            </a:pPr>
            <a:r>
              <a:rPr lang="en-GB" altLang="en-US" u="sng">
                <a:ea typeface="Calibri" pitchFamily="34" charset="0"/>
                <a:cs typeface="Times New Roman" pitchFamily="18" charset="0"/>
              </a:rPr>
              <a:t>Buy one get three free </a:t>
            </a:r>
            <a:r>
              <a:rPr lang="en-GB" altLang="en-US">
                <a:ea typeface="Calibri" pitchFamily="34" charset="0"/>
                <a:cs typeface="Times New Roman" pitchFamily="18" charset="0"/>
              </a:rPr>
              <a:t>– If your child knows one fact (e.g. </a:t>
            </a:r>
            <a:r>
              <a:rPr lang="en-GB" altLang="en-US"/>
              <a:t>12</a:t>
            </a:r>
            <a:r>
              <a:rPr lang="en-GB"/>
              <a:t> × 4 = 48), can they tell you the other three facts in the same fact family?</a:t>
            </a:r>
          </a:p>
          <a:p>
            <a:pPr eaLnBrk="0" fontAlgn="base" hangingPunct="0">
              <a:spcBef>
                <a:spcPct val="0"/>
              </a:spcBef>
              <a:spcAft>
                <a:spcPct val="0"/>
              </a:spcAft>
              <a:buClrTx/>
              <a:buSzTx/>
            </a:pPr>
            <a:endParaRPr lang="en-GB" altLang="en-US"/>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a:effectLst/>
                        </a:rPr>
                        <a:t>4 × 1 = 4</a:t>
                      </a:r>
                    </a:p>
                    <a:p>
                      <a:pPr algn="ctr">
                        <a:lnSpc>
                          <a:spcPct val="115000"/>
                        </a:lnSpc>
                        <a:spcAft>
                          <a:spcPts val="0"/>
                        </a:spcAft>
                      </a:pPr>
                      <a:r>
                        <a:rPr lang="en-GB" sz="1100">
                          <a:effectLst/>
                        </a:rPr>
                        <a:t>4 × 2 = 8</a:t>
                      </a:r>
                    </a:p>
                    <a:p>
                      <a:pPr algn="ctr">
                        <a:lnSpc>
                          <a:spcPct val="115000"/>
                        </a:lnSpc>
                        <a:spcAft>
                          <a:spcPts val="0"/>
                        </a:spcAft>
                      </a:pPr>
                      <a:r>
                        <a:rPr lang="en-GB" sz="1100">
                          <a:effectLst/>
                        </a:rPr>
                        <a:t>4 × 3 = 12</a:t>
                      </a:r>
                    </a:p>
                    <a:p>
                      <a:pPr algn="ctr">
                        <a:lnSpc>
                          <a:spcPct val="115000"/>
                        </a:lnSpc>
                        <a:spcAft>
                          <a:spcPts val="0"/>
                        </a:spcAft>
                      </a:pPr>
                      <a:r>
                        <a:rPr lang="en-GB" sz="1100">
                          <a:effectLst/>
                        </a:rPr>
                        <a:t>4 × 4 = 16</a:t>
                      </a:r>
                    </a:p>
                    <a:p>
                      <a:pPr algn="ctr">
                        <a:lnSpc>
                          <a:spcPct val="115000"/>
                        </a:lnSpc>
                        <a:spcAft>
                          <a:spcPts val="0"/>
                        </a:spcAft>
                      </a:pPr>
                      <a:r>
                        <a:rPr lang="en-GB" sz="1100">
                          <a:effectLst/>
                        </a:rPr>
                        <a:t>4 × 5 = 20</a:t>
                      </a:r>
                    </a:p>
                    <a:p>
                      <a:pPr algn="ctr">
                        <a:lnSpc>
                          <a:spcPct val="115000"/>
                        </a:lnSpc>
                        <a:spcAft>
                          <a:spcPts val="0"/>
                        </a:spcAft>
                      </a:pPr>
                      <a:r>
                        <a:rPr lang="en-GB" sz="1100" baseline="0">
                          <a:effectLst/>
                        </a:rPr>
                        <a:t>4 </a:t>
                      </a:r>
                      <a:r>
                        <a:rPr lang="en-GB" sz="1100">
                          <a:effectLst/>
                        </a:rPr>
                        <a:t>× 6 = 24</a:t>
                      </a:r>
                    </a:p>
                    <a:p>
                      <a:pPr algn="ctr">
                        <a:lnSpc>
                          <a:spcPct val="115000"/>
                        </a:lnSpc>
                        <a:spcAft>
                          <a:spcPts val="0"/>
                        </a:spcAft>
                      </a:pPr>
                      <a:r>
                        <a:rPr lang="en-GB" sz="1100">
                          <a:effectLst/>
                        </a:rPr>
                        <a:t>4 × 7 = 28</a:t>
                      </a:r>
                    </a:p>
                    <a:p>
                      <a:pPr algn="ctr">
                        <a:lnSpc>
                          <a:spcPct val="115000"/>
                        </a:lnSpc>
                        <a:spcAft>
                          <a:spcPts val="0"/>
                        </a:spcAft>
                      </a:pPr>
                      <a:r>
                        <a:rPr lang="en-GB" sz="1100">
                          <a:effectLst/>
                        </a:rPr>
                        <a:t>4 × 8 = 32</a:t>
                      </a:r>
                    </a:p>
                    <a:p>
                      <a:pPr algn="ctr">
                        <a:lnSpc>
                          <a:spcPct val="115000"/>
                        </a:lnSpc>
                        <a:spcAft>
                          <a:spcPts val="0"/>
                        </a:spcAft>
                      </a:pPr>
                      <a:r>
                        <a:rPr lang="en-GB" sz="1100">
                          <a:effectLst/>
                        </a:rPr>
                        <a:t>4 × 9 = 36</a:t>
                      </a:r>
                    </a:p>
                    <a:p>
                      <a:pPr algn="ctr">
                        <a:lnSpc>
                          <a:spcPct val="115000"/>
                        </a:lnSpc>
                        <a:spcAft>
                          <a:spcPts val="0"/>
                        </a:spcAft>
                      </a:pPr>
                      <a:r>
                        <a:rPr lang="en-GB" sz="1100">
                          <a:effectLst/>
                        </a:rPr>
                        <a:t>4 × 10 = 40</a:t>
                      </a:r>
                    </a:p>
                    <a:p>
                      <a:pPr algn="ctr">
                        <a:lnSpc>
                          <a:spcPct val="115000"/>
                        </a:lnSpc>
                        <a:spcAft>
                          <a:spcPts val="0"/>
                        </a:spcAft>
                      </a:pPr>
                      <a:r>
                        <a:rPr lang="en-GB" sz="1100">
                          <a:effectLst/>
                        </a:rPr>
                        <a:t>4 × 11 = 44</a:t>
                      </a:r>
                    </a:p>
                    <a:p>
                      <a:pPr algn="ctr">
                        <a:lnSpc>
                          <a:spcPct val="115000"/>
                        </a:lnSpc>
                        <a:spcAft>
                          <a:spcPts val="0"/>
                        </a:spcAft>
                      </a:pPr>
                      <a:r>
                        <a:rPr lang="en-GB" sz="1100">
                          <a:effectLst/>
                        </a:rPr>
                        <a:t>4 × 12 = 48</a:t>
                      </a:r>
                      <a:endParaRPr lang="en-GB" sz="11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1 × 4 = 4</a:t>
                      </a:r>
                    </a:p>
                    <a:p>
                      <a:pPr algn="ctr">
                        <a:lnSpc>
                          <a:spcPct val="115000"/>
                        </a:lnSpc>
                        <a:spcAft>
                          <a:spcPts val="0"/>
                        </a:spcAft>
                      </a:pPr>
                      <a:r>
                        <a:rPr lang="en-GB" sz="1100">
                          <a:effectLst/>
                        </a:rPr>
                        <a:t>2 × 4 = 8</a:t>
                      </a:r>
                    </a:p>
                    <a:p>
                      <a:pPr algn="ctr">
                        <a:lnSpc>
                          <a:spcPct val="115000"/>
                        </a:lnSpc>
                        <a:spcAft>
                          <a:spcPts val="0"/>
                        </a:spcAft>
                      </a:pPr>
                      <a:r>
                        <a:rPr lang="en-GB" sz="1100">
                          <a:effectLst/>
                        </a:rPr>
                        <a:t>3 × 4 = 12</a:t>
                      </a:r>
                    </a:p>
                    <a:p>
                      <a:pPr algn="ctr">
                        <a:lnSpc>
                          <a:spcPct val="115000"/>
                        </a:lnSpc>
                        <a:spcAft>
                          <a:spcPts val="0"/>
                        </a:spcAft>
                      </a:pPr>
                      <a:r>
                        <a:rPr lang="en-GB" sz="1100">
                          <a:effectLst/>
                        </a:rPr>
                        <a:t>4 × 4</a:t>
                      </a:r>
                      <a:r>
                        <a:rPr lang="en-GB" sz="1100" baseline="0">
                          <a:effectLst/>
                        </a:rPr>
                        <a:t> </a:t>
                      </a:r>
                      <a:r>
                        <a:rPr lang="en-GB" sz="1100">
                          <a:effectLst/>
                        </a:rPr>
                        <a:t>= 16</a:t>
                      </a:r>
                    </a:p>
                    <a:p>
                      <a:pPr algn="ctr">
                        <a:lnSpc>
                          <a:spcPct val="115000"/>
                        </a:lnSpc>
                        <a:spcAft>
                          <a:spcPts val="0"/>
                        </a:spcAft>
                      </a:pPr>
                      <a:r>
                        <a:rPr lang="en-GB" sz="1100">
                          <a:effectLst/>
                        </a:rPr>
                        <a:t>5 × 4 = 20</a:t>
                      </a:r>
                    </a:p>
                    <a:p>
                      <a:pPr algn="ctr">
                        <a:lnSpc>
                          <a:spcPct val="115000"/>
                        </a:lnSpc>
                        <a:spcAft>
                          <a:spcPts val="0"/>
                        </a:spcAft>
                      </a:pPr>
                      <a:r>
                        <a:rPr lang="en-GB" sz="1100" baseline="0">
                          <a:effectLst/>
                        </a:rPr>
                        <a:t>6 </a:t>
                      </a:r>
                      <a:r>
                        <a:rPr lang="en-GB" sz="1100">
                          <a:effectLst/>
                        </a:rPr>
                        <a:t>× 4</a:t>
                      </a:r>
                      <a:r>
                        <a:rPr lang="en-GB" sz="1100" baseline="0">
                          <a:effectLst/>
                        </a:rPr>
                        <a:t> </a:t>
                      </a:r>
                      <a:r>
                        <a:rPr lang="en-GB" sz="1100">
                          <a:effectLst/>
                        </a:rPr>
                        <a:t>= 24</a:t>
                      </a:r>
                    </a:p>
                    <a:p>
                      <a:pPr algn="ctr">
                        <a:lnSpc>
                          <a:spcPct val="115000"/>
                        </a:lnSpc>
                        <a:spcAft>
                          <a:spcPts val="0"/>
                        </a:spcAft>
                      </a:pPr>
                      <a:r>
                        <a:rPr lang="en-GB" sz="1100">
                          <a:effectLst/>
                        </a:rPr>
                        <a:t>7 × 4 = 28</a:t>
                      </a:r>
                    </a:p>
                    <a:p>
                      <a:pPr algn="ctr">
                        <a:lnSpc>
                          <a:spcPct val="115000"/>
                        </a:lnSpc>
                        <a:spcAft>
                          <a:spcPts val="0"/>
                        </a:spcAft>
                      </a:pPr>
                      <a:r>
                        <a:rPr lang="en-GB" sz="1100">
                          <a:effectLst/>
                        </a:rPr>
                        <a:t>8 × 4 = 32</a:t>
                      </a:r>
                    </a:p>
                    <a:p>
                      <a:pPr algn="ctr">
                        <a:lnSpc>
                          <a:spcPct val="115000"/>
                        </a:lnSpc>
                        <a:spcAft>
                          <a:spcPts val="0"/>
                        </a:spcAft>
                      </a:pPr>
                      <a:r>
                        <a:rPr lang="en-GB" sz="1100">
                          <a:effectLst/>
                        </a:rPr>
                        <a:t>9 × 4 = 36</a:t>
                      </a:r>
                    </a:p>
                    <a:p>
                      <a:pPr algn="ctr">
                        <a:lnSpc>
                          <a:spcPct val="115000"/>
                        </a:lnSpc>
                        <a:spcAft>
                          <a:spcPts val="0"/>
                        </a:spcAft>
                      </a:pPr>
                      <a:r>
                        <a:rPr lang="en-GB" sz="1100">
                          <a:effectLst/>
                        </a:rPr>
                        <a:t>10 × 4 = 40</a:t>
                      </a:r>
                    </a:p>
                    <a:p>
                      <a:pPr algn="ctr">
                        <a:lnSpc>
                          <a:spcPct val="115000"/>
                        </a:lnSpc>
                        <a:spcAft>
                          <a:spcPts val="0"/>
                        </a:spcAft>
                      </a:pPr>
                      <a:r>
                        <a:rPr lang="en-GB" sz="1100">
                          <a:effectLst/>
                        </a:rPr>
                        <a:t>11 × 4 = 44</a:t>
                      </a:r>
                    </a:p>
                    <a:p>
                      <a:pPr algn="ctr">
                        <a:lnSpc>
                          <a:spcPct val="115000"/>
                        </a:lnSpc>
                        <a:spcAft>
                          <a:spcPts val="0"/>
                        </a:spcAft>
                      </a:pPr>
                      <a:r>
                        <a:rPr lang="en-GB" sz="1100">
                          <a:effectLst/>
                        </a:rPr>
                        <a:t>12 × 4 = 48</a:t>
                      </a:r>
                      <a:endParaRPr lang="en-GB" sz="11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4 ÷ 4 = 1</a:t>
                      </a:r>
                    </a:p>
                    <a:p>
                      <a:pPr algn="ctr">
                        <a:lnSpc>
                          <a:spcPct val="115000"/>
                        </a:lnSpc>
                        <a:spcAft>
                          <a:spcPts val="0"/>
                        </a:spcAft>
                      </a:pPr>
                      <a:r>
                        <a:rPr lang="en-GB" sz="1100">
                          <a:effectLst/>
                        </a:rPr>
                        <a:t>8 ÷ 4</a:t>
                      </a:r>
                      <a:r>
                        <a:rPr lang="en-GB" sz="1100" baseline="0">
                          <a:effectLst/>
                        </a:rPr>
                        <a:t> </a:t>
                      </a:r>
                      <a:r>
                        <a:rPr lang="en-GB" sz="1100">
                          <a:effectLst/>
                        </a:rPr>
                        <a:t>= 2</a:t>
                      </a:r>
                    </a:p>
                    <a:p>
                      <a:pPr algn="ctr">
                        <a:lnSpc>
                          <a:spcPct val="115000"/>
                        </a:lnSpc>
                        <a:spcAft>
                          <a:spcPts val="0"/>
                        </a:spcAft>
                      </a:pPr>
                      <a:r>
                        <a:rPr lang="en-GB" sz="1100">
                          <a:effectLst/>
                        </a:rPr>
                        <a:t>12 ÷ 4 = 3</a:t>
                      </a:r>
                    </a:p>
                    <a:p>
                      <a:pPr algn="ctr">
                        <a:lnSpc>
                          <a:spcPct val="115000"/>
                        </a:lnSpc>
                        <a:spcAft>
                          <a:spcPts val="0"/>
                        </a:spcAft>
                      </a:pPr>
                      <a:r>
                        <a:rPr lang="en-GB" sz="1100">
                          <a:effectLst/>
                        </a:rPr>
                        <a:t>16</a:t>
                      </a:r>
                      <a:r>
                        <a:rPr lang="en-GB" sz="1100" baseline="0">
                          <a:effectLst/>
                        </a:rPr>
                        <a:t> </a:t>
                      </a:r>
                      <a:r>
                        <a:rPr lang="en-GB" sz="1100">
                          <a:effectLst/>
                        </a:rPr>
                        <a:t>÷ 4</a:t>
                      </a:r>
                      <a:r>
                        <a:rPr lang="en-GB" sz="1100" baseline="0">
                          <a:effectLst/>
                        </a:rPr>
                        <a:t> </a:t>
                      </a:r>
                      <a:r>
                        <a:rPr lang="en-GB" sz="1100">
                          <a:effectLst/>
                        </a:rPr>
                        <a:t>= 4</a:t>
                      </a:r>
                    </a:p>
                    <a:p>
                      <a:pPr algn="ctr">
                        <a:lnSpc>
                          <a:spcPct val="115000"/>
                        </a:lnSpc>
                        <a:spcAft>
                          <a:spcPts val="0"/>
                        </a:spcAft>
                      </a:pPr>
                      <a:r>
                        <a:rPr lang="en-GB" sz="1100" baseline="0">
                          <a:effectLst/>
                        </a:rPr>
                        <a:t>20 </a:t>
                      </a:r>
                      <a:r>
                        <a:rPr lang="en-GB" sz="1100">
                          <a:effectLst/>
                        </a:rPr>
                        <a:t>÷ 4 = 5</a:t>
                      </a:r>
                    </a:p>
                    <a:p>
                      <a:pPr algn="ctr">
                        <a:lnSpc>
                          <a:spcPct val="115000"/>
                        </a:lnSpc>
                        <a:spcAft>
                          <a:spcPts val="0"/>
                        </a:spcAft>
                      </a:pPr>
                      <a:r>
                        <a:rPr lang="en-GB" sz="1100">
                          <a:effectLst/>
                        </a:rPr>
                        <a:t>24</a:t>
                      </a:r>
                      <a:r>
                        <a:rPr lang="en-GB" sz="1100" baseline="0">
                          <a:effectLst/>
                        </a:rPr>
                        <a:t> </a:t>
                      </a:r>
                      <a:r>
                        <a:rPr lang="en-GB" sz="1100">
                          <a:effectLst/>
                        </a:rPr>
                        <a:t>÷ 4</a:t>
                      </a:r>
                      <a:r>
                        <a:rPr lang="en-GB" sz="1100" baseline="0">
                          <a:effectLst/>
                        </a:rPr>
                        <a:t> </a:t>
                      </a:r>
                      <a:r>
                        <a:rPr lang="en-GB" sz="1100">
                          <a:effectLst/>
                        </a:rPr>
                        <a:t>= 6</a:t>
                      </a:r>
                    </a:p>
                    <a:p>
                      <a:pPr algn="ctr">
                        <a:lnSpc>
                          <a:spcPct val="115000"/>
                        </a:lnSpc>
                        <a:spcAft>
                          <a:spcPts val="0"/>
                        </a:spcAft>
                      </a:pPr>
                      <a:r>
                        <a:rPr lang="en-GB" sz="1100">
                          <a:effectLst/>
                        </a:rPr>
                        <a:t>28 ÷ 4 = 7</a:t>
                      </a:r>
                    </a:p>
                    <a:p>
                      <a:pPr algn="ctr">
                        <a:lnSpc>
                          <a:spcPct val="115000"/>
                        </a:lnSpc>
                        <a:spcAft>
                          <a:spcPts val="0"/>
                        </a:spcAft>
                      </a:pPr>
                      <a:r>
                        <a:rPr lang="en-GB" sz="1100">
                          <a:effectLst/>
                        </a:rPr>
                        <a:t>32 ÷ 4</a:t>
                      </a:r>
                      <a:r>
                        <a:rPr lang="en-GB" sz="1100" baseline="0">
                          <a:effectLst/>
                        </a:rPr>
                        <a:t> </a:t>
                      </a:r>
                      <a:r>
                        <a:rPr lang="en-GB" sz="1100">
                          <a:effectLst/>
                        </a:rPr>
                        <a:t>= 8</a:t>
                      </a:r>
                    </a:p>
                    <a:p>
                      <a:pPr algn="ctr">
                        <a:lnSpc>
                          <a:spcPct val="115000"/>
                        </a:lnSpc>
                        <a:spcAft>
                          <a:spcPts val="0"/>
                        </a:spcAft>
                      </a:pPr>
                      <a:r>
                        <a:rPr lang="en-GB" sz="1100">
                          <a:effectLst/>
                        </a:rPr>
                        <a:t>36 ÷ 4 = 9</a:t>
                      </a:r>
                    </a:p>
                    <a:p>
                      <a:pPr algn="ctr">
                        <a:lnSpc>
                          <a:spcPct val="115000"/>
                        </a:lnSpc>
                        <a:spcAft>
                          <a:spcPts val="0"/>
                        </a:spcAft>
                      </a:pPr>
                      <a:r>
                        <a:rPr lang="en-GB" sz="1100">
                          <a:effectLst/>
                        </a:rPr>
                        <a:t>40 ÷ 4</a:t>
                      </a:r>
                      <a:r>
                        <a:rPr lang="en-GB" sz="1100" baseline="0">
                          <a:effectLst/>
                        </a:rPr>
                        <a:t> </a:t>
                      </a:r>
                      <a:r>
                        <a:rPr lang="en-GB" sz="1100">
                          <a:effectLst/>
                        </a:rPr>
                        <a:t>= 10</a:t>
                      </a:r>
                    </a:p>
                    <a:p>
                      <a:pPr algn="ctr">
                        <a:lnSpc>
                          <a:spcPct val="115000"/>
                        </a:lnSpc>
                        <a:spcAft>
                          <a:spcPts val="0"/>
                        </a:spcAft>
                      </a:pPr>
                      <a:r>
                        <a:rPr lang="en-GB" sz="1100">
                          <a:effectLst/>
                        </a:rPr>
                        <a:t>44 ÷ 4</a:t>
                      </a:r>
                      <a:r>
                        <a:rPr lang="en-GB" sz="1100" baseline="0">
                          <a:effectLst/>
                        </a:rPr>
                        <a:t> </a:t>
                      </a:r>
                      <a:r>
                        <a:rPr lang="en-GB" sz="1100">
                          <a:effectLst/>
                        </a:rPr>
                        <a:t>= 11</a:t>
                      </a:r>
                    </a:p>
                    <a:p>
                      <a:pPr algn="ctr">
                        <a:lnSpc>
                          <a:spcPct val="115000"/>
                        </a:lnSpc>
                        <a:spcAft>
                          <a:spcPts val="0"/>
                        </a:spcAft>
                      </a:pPr>
                      <a:r>
                        <a:rPr lang="en-GB" sz="1100">
                          <a:effectLst/>
                        </a:rPr>
                        <a:t>48 ÷ 4</a:t>
                      </a:r>
                      <a:r>
                        <a:rPr lang="en-GB" sz="1100" baseline="0">
                          <a:effectLst/>
                        </a:rPr>
                        <a:t> </a:t>
                      </a:r>
                      <a:r>
                        <a:rPr lang="en-GB" sz="1100">
                          <a:effectLst/>
                        </a:rPr>
                        <a:t>= 12</a:t>
                      </a:r>
                    </a:p>
                    <a:p>
                      <a:pPr algn="ctr">
                        <a:lnSpc>
                          <a:spcPct val="115000"/>
                        </a:lnSpc>
                        <a:spcAft>
                          <a:spcPts val="0"/>
                        </a:spcAft>
                      </a:pPr>
                      <a:endParaRPr lang="en-GB" sz="1100">
                        <a:effectLst/>
                      </a:endParaRPr>
                    </a:p>
                  </a:txBody>
                  <a:tcPr marL="68580" marR="68580" marT="0" marB="0"/>
                </a:tc>
                <a:tc>
                  <a:txBody>
                    <a:bodyPr/>
                    <a:lstStyle/>
                    <a:p>
                      <a:pPr algn="ctr">
                        <a:lnSpc>
                          <a:spcPct val="115000"/>
                        </a:lnSpc>
                        <a:spcAft>
                          <a:spcPts val="0"/>
                        </a:spcAft>
                      </a:pPr>
                      <a:r>
                        <a:rPr lang="en-GB" sz="1100">
                          <a:effectLst/>
                        </a:rPr>
                        <a:t>4 ÷ 1 = 4</a:t>
                      </a:r>
                    </a:p>
                    <a:p>
                      <a:pPr algn="ctr">
                        <a:lnSpc>
                          <a:spcPct val="115000"/>
                        </a:lnSpc>
                        <a:spcAft>
                          <a:spcPts val="0"/>
                        </a:spcAft>
                      </a:pPr>
                      <a:r>
                        <a:rPr lang="en-GB" sz="1100">
                          <a:effectLst/>
                        </a:rPr>
                        <a:t>8 ÷ 2</a:t>
                      </a:r>
                      <a:r>
                        <a:rPr lang="en-GB" sz="1100" baseline="0">
                          <a:effectLst/>
                        </a:rPr>
                        <a:t> </a:t>
                      </a:r>
                      <a:r>
                        <a:rPr lang="en-GB" sz="1100">
                          <a:effectLst/>
                        </a:rPr>
                        <a:t>= 4</a:t>
                      </a:r>
                    </a:p>
                    <a:p>
                      <a:pPr algn="ctr">
                        <a:lnSpc>
                          <a:spcPct val="115000"/>
                        </a:lnSpc>
                        <a:spcAft>
                          <a:spcPts val="0"/>
                        </a:spcAft>
                      </a:pPr>
                      <a:r>
                        <a:rPr lang="en-GB" sz="1100">
                          <a:effectLst/>
                        </a:rPr>
                        <a:t>12 ÷ 3 = 4</a:t>
                      </a:r>
                    </a:p>
                    <a:p>
                      <a:pPr algn="ctr">
                        <a:lnSpc>
                          <a:spcPct val="115000"/>
                        </a:lnSpc>
                        <a:spcAft>
                          <a:spcPts val="0"/>
                        </a:spcAft>
                      </a:pPr>
                      <a:r>
                        <a:rPr lang="en-GB" sz="1100">
                          <a:effectLst/>
                        </a:rPr>
                        <a:t>16 ÷ 4</a:t>
                      </a:r>
                      <a:r>
                        <a:rPr lang="en-GB" sz="1100" baseline="0">
                          <a:effectLst/>
                        </a:rPr>
                        <a:t> </a:t>
                      </a:r>
                      <a:r>
                        <a:rPr lang="en-GB" sz="1100">
                          <a:effectLst/>
                        </a:rPr>
                        <a:t>= 4</a:t>
                      </a:r>
                    </a:p>
                    <a:p>
                      <a:pPr algn="ctr">
                        <a:lnSpc>
                          <a:spcPct val="115000"/>
                        </a:lnSpc>
                        <a:spcAft>
                          <a:spcPts val="0"/>
                        </a:spcAft>
                      </a:pPr>
                      <a:r>
                        <a:rPr lang="en-GB" sz="1100">
                          <a:effectLst/>
                        </a:rPr>
                        <a:t>20</a:t>
                      </a:r>
                      <a:r>
                        <a:rPr lang="en-GB" sz="1100" baseline="0">
                          <a:effectLst/>
                        </a:rPr>
                        <a:t> </a:t>
                      </a:r>
                      <a:r>
                        <a:rPr lang="en-GB" sz="1100">
                          <a:effectLst/>
                        </a:rPr>
                        <a:t>÷ 5 = 4</a:t>
                      </a:r>
                    </a:p>
                    <a:p>
                      <a:pPr algn="ctr">
                        <a:lnSpc>
                          <a:spcPct val="115000"/>
                        </a:lnSpc>
                        <a:spcAft>
                          <a:spcPts val="0"/>
                        </a:spcAft>
                      </a:pPr>
                      <a:r>
                        <a:rPr lang="en-GB" sz="1100">
                          <a:effectLst/>
                        </a:rPr>
                        <a:t>24 ÷ 6</a:t>
                      </a:r>
                      <a:r>
                        <a:rPr lang="en-GB" sz="1100" baseline="0">
                          <a:effectLst/>
                        </a:rPr>
                        <a:t> </a:t>
                      </a:r>
                      <a:r>
                        <a:rPr lang="en-GB" sz="1100">
                          <a:effectLst/>
                        </a:rPr>
                        <a:t>= 4</a:t>
                      </a:r>
                    </a:p>
                    <a:p>
                      <a:pPr algn="ctr">
                        <a:lnSpc>
                          <a:spcPct val="115000"/>
                        </a:lnSpc>
                        <a:spcAft>
                          <a:spcPts val="0"/>
                        </a:spcAft>
                      </a:pPr>
                      <a:r>
                        <a:rPr lang="en-GB" sz="1100">
                          <a:effectLst/>
                        </a:rPr>
                        <a:t>28 ÷ 7 = 4</a:t>
                      </a:r>
                    </a:p>
                    <a:p>
                      <a:pPr algn="ctr">
                        <a:lnSpc>
                          <a:spcPct val="115000"/>
                        </a:lnSpc>
                        <a:spcAft>
                          <a:spcPts val="0"/>
                        </a:spcAft>
                      </a:pPr>
                      <a:r>
                        <a:rPr lang="en-GB" sz="1100">
                          <a:effectLst/>
                        </a:rPr>
                        <a:t>32</a:t>
                      </a:r>
                      <a:r>
                        <a:rPr lang="en-GB" sz="1100" baseline="0">
                          <a:effectLst/>
                        </a:rPr>
                        <a:t> </a:t>
                      </a:r>
                      <a:r>
                        <a:rPr lang="en-GB" sz="1100">
                          <a:effectLst/>
                        </a:rPr>
                        <a:t>÷ 8</a:t>
                      </a:r>
                      <a:r>
                        <a:rPr lang="en-GB" sz="1100" baseline="0">
                          <a:effectLst/>
                        </a:rPr>
                        <a:t> </a:t>
                      </a:r>
                      <a:r>
                        <a:rPr lang="en-GB" sz="1100">
                          <a:effectLst/>
                        </a:rPr>
                        <a:t>= 4</a:t>
                      </a:r>
                    </a:p>
                    <a:p>
                      <a:pPr algn="ctr">
                        <a:lnSpc>
                          <a:spcPct val="115000"/>
                        </a:lnSpc>
                        <a:spcAft>
                          <a:spcPts val="0"/>
                        </a:spcAft>
                      </a:pPr>
                      <a:r>
                        <a:rPr lang="en-GB" sz="1100">
                          <a:effectLst/>
                        </a:rPr>
                        <a:t>36 ÷ 9 = 4</a:t>
                      </a:r>
                    </a:p>
                    <a:p>
                      <a:pPr algn="ctr">
                        <a:lnSpc>
                          <a:spcPct val="115000"/>
                        </a:lnSpc>
                        <a:spcAft>
                          <a:spcPts val="0"/>
                        </a:spcAft>
                      </a:pPr>
                      <a:r>
                        <a:rPr lang="en-GB" sz="1100">
                          <a:effectLst/>
                        </a:rPr>
                        <a:t>40 ÷ </a:t>
                      </a:r>
                      <a:r>
                        <a:rPr lang="en-GB" sz="1100" baseline="0">
                          <a:effectLst/>
                        </a:rPr>
                        <a:t>10 </a:t>
                      </a:r>
                      <a:r>
                        <a:rPr lang="en-GB" sz="1100">
                          <a:effectLst/>
                        </a:rPr>
                        <a:t>= 4</a:t>
                      </a:r>
                    </a:p>
                    <a:p>
                      <a:pPr algn="ctr">
                        <a:lnSpc>
                          <a:spcPct val="115000"/>
                        </a:lnSpc>
                        <a:spcAft>
                          <a:spcPts val="0"/>
                        </a:spcAft>
                      </a:pPr>
                      <a:r>
                        <a:rPr lang="en-GB" sz="1100">
                          <a:effectLst/>
                        </a:rPr>
                        <a:t>44 ÷ 11 = 4</a:t>
                      </a:r>
                    </a:p>
                    <a:p>
                      <a:pPr algn="ctr">
                        <a:lnSpc>
                          <a:spcPct val="115000"/>
                        </a:lnSpc>
                        <a:spcAft>
                          <a:spcPts val="0"/>
                        </a:spcAft>
                      </a:pPr>
                      <a:r>
                        <a:rPr lang="en-GB" sz="1100">
                          <a:effectLst/>
                        </a:rPr>
                        <a:t>48 ÷ 12</a:t>
                      </a:r>
                      <a:r>
                        <a:rPr lang="en-GB" sz="1100" baseline="0">
                          <a:effectLst/>
                        </a:rPr>
                        <a:t> </a:t>
                      </a:r>
                      <a:r>
                        <a:rPr lang="en-GB" sz="1100">
                          <a:effectLst/>
                        </a:rPr>
                        <a:t>= 4</a:t>
                      </a:r>
                    </a:p>
                    <a:p>
                      <a:pPr algn="ctr">
                        <a:lnSpc>
                          <a:spcPct val="115000"/>
                        </a:lnSpc>
                        <a:spcAft>
                          <a:spcPts val="0"/>
                        </a:spcAft>
                      </a:pPr>
                      <a:endParaRPr lang="en-GB" sz="110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a:t>Key Vocabulary</a:t>
            </a:r>
          </a:p>
          <a:p>
            <a:pPr algn="l"/>
            <a:r>
              <a:rPr lang="en-GB" b="0" u="none"/>
              <a:t>What is 4 </a:t>
            </a:r>
            <a:r>
              <a:rPr lang="en-GB" u="none"/>
              <a:t>multiplied by </a:t>
            </a:r>
            <a:r>
              <a:rPr lang="en-GB" b="0" u="none"/>
              <a:t>6?</a:t>
            </a:r>
          </a:p>
          <a:p>
            <a:pPr algn="l"/>
            <a:r>
              <a:rPr lang="en-GB" b="0" u="none"/>
              <a:t>What is 8</a:t>
            </a:r>
            <a:r>
              <a:rPr lang="en-GB" u="none"/>
              <a:t> times </a:t>
            </a:r>
            <a:r>
              <a:rPr lang="en-GB" b="0" u="none"/>
              <a:t>4?</a:t>
            </a:r>
          </a:p>
          <a:p>
            <a:pPr algn="l"/>
            <a:r>
              <a:rPr lang="en-GB" b="0" u="none"/>
              <a:t>What is 24 </a:t>
            </a:r>
            <a:r>
              <a:rPr lang="en-GB" u="none"/>
              <a:t>divided by </a:t>
            </a:r>
            <a:r>
              <a:rPr lang="en-GB" b="0" u="none"/>
              <a:t>4?</a:t>
            </a:r>
          </a:p>
        </p:txBody>
      </p:sp>
      <p:sp>
        <p:nvSpPr>
          <p:cNvPr id="13" name="Text Placeholder 12"/>
          <p:cNvSpPr>
            <a:spLocks noGrp="1"/>
          </p:cNvSpPr>
          <p:nvPr>
            <p:ph type="body" sz="quarter" idx="15"/>
          </p:nvPr>
        </p:nvSpPr>
        <p:spPr/>
        <p:txBody>
          <a:bodyPr/>
          <a:lstStyle/>
          <a:p>
            <a:pPr lvl="0"/>
            <a:r>
              <a:rPr lang="en-GB">
                <a:ea typeface="Calibri" pitchFamily="34" charset="0"/>
                <a:cs typeface="Times New Roman" pitchFamily="18" charset="0"/>
              </a:rPr>
              <a:t>They should be able to answer these questions in any order, including missing number </a:t>
            </a:r>
            <a:r>
              <a:rPr lang="en-GB" altLang="en-US">
                <a:ea typeface="Calibri" pitchFamily="34" charset="0"/>
                <a:cs typeface="Times New Roman" pitchFamily="18" charset="0"/>
              </a:rPr>
              <a:t>questions e.g.  4 × ⃝ = 16 or ⃝ ÷ 4 = 7.</a:t>
            </a:r>
          </a:p>
          <a:p>
            <a:endParaRPr lang="en-GB"/>
          </a:p>
        </p:txBody>
      </p:sp>
      <p:pic>
        <p:nvPicPr>
          <p:cNvPr id="5" name="Picture 2" descr="Chapel Allerton Primary School PSA - Home | Facebook">
            <a:extLst>
              <a:ext uri="{FF2B5EF4-FFF2-40B4-BE49-F238E27FC236}">
                <a16:creationId xmlns:a16="http://schemas.microsoft.com/office/drawing/2014/main" id="{091B1788-63DC-4E72-9AA1-251A3633B5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804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vert="horz" lIns="91440" tIns="45720" rIns="91440" bIns="45720" anchor="t">
            <a:normAutofit/>
          </a:bodyPr>
          <a:lstStyle/>
          <a:p>
            <a:r>
              <a:rPr lang="en-GB">
                <a:latin typeface="Calibri"/>
                <a:cs typeface="Calibri"/>
              </a:rPr>
              <a:t>Year 3 – Spring 1</a:t>
            </a:r>
          </a:p>
        </p:txBody>
      </p:sp>
      <p:sp>
        <p:nvSpPr>
          <p:cNvPr id="3" name="Text Placeholder 2"/>
          <p:cNvSpPr>
            <a:spLocks noGrp="1"/>
          </p:cNvSpPr>
          <p:nvPr>
            <p:ph type="body" sz="quarter" idx="11"/>
          </p:nvPr>
        </p:nvSpPr>
        <p:spPr/>
        <p:txBody>
          <a:bodyPr/>
          <a:lstStyle/>
          <a:p>
            <a:r>
              <a:rPr lang="en-GB"/>
              <a:t>I know the multiplication and division facts for the 8 times table.</a:t>
            </a:r>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a:ea typeface="Calibri" pitchFamily="34" charset="0"/>
                <a:cs typeface="Times New Roman" pitchFamily="18" charset="0"/>
              </a:rPr>
              <a:t>The secret to success is practising </a:t>
            </a:r>
            <a:r>
              <a:rPr lang="en-GB" altLang="en-US" b="1">
                <a:ea typeface="Calibri" pitchFamily="34" charset="0"/>
                <a:cs typeface="Times New Roman" pitchFamily="18" charset="0"/>
              </a:rPr>
              <a:t>little</a:t>
            </a:r>
            <a:r>
              <a:rPr lang="en-GB" altLang="en-US">
                <a:ea typeface="Calibri" pitchFamily="34" charset="0"/>
                <a:cs typeface="Times New Roman" pitchFamily="18" charset="0"/>
              </a:rPr>
              <a:t> and </a:t>
            </a:r>
            <a:r>
              <a:rPr lang="en-GB" altLang="en-US" b="1">
                <a:ea typeface="Calibri" pitchFamily="34" charset="0"/>
                <a:cs typeface="Times New Roman" pitchFamily="18" charset="0"/>
              </a:rPr>
              <a:t>often</a:t>
            </a:r>
            <a:r>
              <a:rPr lang="en-GB" altLang="en-US">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a:cs typeface="Arial" pitchFamily="34" charset="0"/>
            </a:endParaRPr>
          </a:p>
          <a:p>
            <a:pPr eaLnBrk="0" fontAlgn="base" hangingPunct="0">
              <a:spcBef>
                <a:spcPct val="0"/>
              </a:spcBef>
              <a:spcAft>
                <a:spcPct val="0"/>
              </a:spcAft>
              <a:buClrTx/>
              <a:buSzTx/>
            </a:pPr>
            <a:r>
              <a:rPr lang="en-GB" altLang="en-US" u="sng">
                <a:ea typeface="Calibri" pitchFamily="34" charset="0"/>
                <a:cs typeface="Times New Roman" pitchFamily="18" charset="0"/>
              </a:rPr>
              <a:t>Songs and Chants</a:t>
            </a:r>
            <a:r>
              <a:rPr lang="en-GB" altLang="en-US">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u="sng">
                <a:cs typeface="Arial" pitchFamily="34" charset="0"/>
              </a:rPr>
              <a:t>Double your fours </a:t>
            </a:r>
            <a:r>
              <a:rPr lang="en-GB" altLang="en-US">
                <a:cs typeface="Arial" pitchFamily="34" charset="0"/>
              </a:rPr>
              <a:t>– Multiplying a number by 8 is the same as multiply by 4 and then doubling the answer. 8 </a:t>
            </a:r>
            <a:r>
              <a:rPr lang="en-GB"/>
              <a:t>× 4 = 32 and </a:t>
            </a:r>
            <a:r>
              <a:rPr lang="en-GB" altLang="en-US">
                <a:cs typeface="Arial" pitchFamily="34" charset="0"/>
              </a:rPr>
              <a:t>double 32 is 64, so 8 </a:t>
            </a:r>
            <a:r>
              <a:rPr lang="en-GB"/>
              <a:t>× 8 = 64.</a:t>
            </a:r>
            <a:endParaRPr lang="en-GB">
              <a:cs typeface="Arial" pitchFamily="34" charset="0"/>
            </a:endParaRPr>
          </a:p>
          <a:p>
            <a:pPr lvl="0" eaLnBrk="0" fontAlgn="base" hangingPunct="0">
              <a:spcBef>
                <a:spcPct val="0"/>
              </a:spcBef>
              <a:spcAft>
                <a:spcPct val="0"/>
              </a:spcAft>
              <a:buClrTx/>
              <a:buSzTx/>
            </a:pPr>
            <a:endParaRPr lang="en-GB" altLang="en-US">
              <a:cs typeface="Arial" pitchFamily="34" charset="0"/>
            </a:endParaRPr>
          </a:p>
          <a:p>
            <a:pPr eaLnBrk="0" fontAlgn="base" hangingPunct="0">
              <a:spcBef>
                <a:spcPct val="0"/>
              </a:spcBef>
              <a:spcAft>
                <a:spcPct val="0"/>
              </a:spcAft>
              <a:buClrTx/>
              <a:buSzTx/>
            </a:pPr>
            <a:r>
              <a:rPr lang="en-GB" u="sng">
                <a:cs typeface="Times New Roman" pitchFamily="18" charset="0"/>
              </a:rPr>
              <a:t>Five six seven eight</a:t>
            </a:r>
            <a:r>
              <a:rPr lang="en-GB">
                <a:cs typeface="Times New Roman" pitchFamily="18" charset="0"/>
              </a:rPr>
              <a:t> – fifty-six is seven times eight (56 = 7 </a:t>
            </a:r>
            <a:r>
              <a:rPr lang="en-GB"/>
              <a:t>× 8). </a:t>
            </a:r>
          </a:p>
          <a:p>
            <a:pPr eaLnBrk="0" fontAlgn="base" hangingPunct="0">
              <a:spcBef>
                <a:spcPct val="0"/>
              </a:spcBef>
              <a:spcAft>
                <a:spcPct val="0"/>
              </a:spcAft>
              <a:buClrTx/>
              <a:buSzTx/>
            </a:pPr>
            <a:endParaRPr lang="en-GB" altLang="en-US"/>
          </a:p>
          <a:p>
            <a:pPr lvl="0" eaLnBrk="0" fontAlgn="base" hangingPunct="0">
              <a:spcBef>
                <a:spcPct val="0"/>
              </a:spcBef>
              <a:spcAft>
                <a:spcPct val="0"/>
              </a:spcAft>
              <a:buClrTx/>
              <a:buSzTx/>
            </a:pPr>
            <a:r>
              <a:rPr lang="en-GB" altLang="en-US" u="sng">
                <a:ea typeface="Calibri" pitchFamily="34" charset="0"/>
                <a:cs typeface="Times New Roman" pitchFamily="18" charset="0"/>
              </a:rPr>
              <a:t>Use memory tricks</a:t>
            </a:r>
            <a:r>
              <a:rPr lang="en-GB" altLang="en-US">
                <a:ea typeface="Calibri" pitchFamily="34" charset="0"/>
                <a:cs typeface="Times New Roman" pitchFamily="18" charset="0"/>
              </a:rPr>
              <a:t> – For those hard-to-remember facts, www.multiplication.com has some strange picture stories to help children remember.</a:t>
            </a:r>
            <a:endParaRPr lang="en-GB" altLang="en-US">
              <a:cs typeface="Arial" pitchFamily="34" charset="0"/>
            </a:endParaRPr>
          </a:p>
          <a:p>
            <a:pPr eaLnBrk="0" fontAlgn="base" hangingPunct="0">
              <a:spcBef>
                <a:spcPct val="0"/>
              </a:spcBef>
              <a:spcAft>
                <a:spcPct val="0"/>
              </a:spcAft>
              <a:buClrTx/>
              <a:buSzTx/>
            </a:pPr>
            <a:endParaRPr lang="en-GB" altLang="en-US"/>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a:effectLst/>
                        </a:rPr>
                        <a:t>8 × 1 = 8</a:t>
                      </a:r>
                    </a:p>
                    <a:p>
                      <a:pPr algn="ctr">
                        <a:lnSpc>
                          <a:spcPct val="115000"/>
                        </a:lnSpc>
                        <a:spcAft>
                          <a:spcPts val="0"/>
                        </a:spcAft>
                      </a:pPr>
                      <a:r>
                        <a:rPr lang="en-GB" sz="1100">
                          <a:effectLst/>
                        </a:rPr>
                        <a:t>8 × 2 = 16</a:t>
                      </a:r>
                    </a:p>
                    <a:p>
                      <a:pPr algn="ctr">
                        <a:lnSpc>
                          <a:spcPct val="115000"/>
                        </a:lnSpc>
                        <a:spcAft>
                          <a:spcPts val="0"/>
                        </a:spcAft>
                      </a:pPr>
                      <a:r>
                        <a:rPr lang="en-GB" sz="1100">
                          <a:effectLst/>
                        </a:rPr>
                        <a:t>8 × 3 = 24</a:t>
                      </a:r>
                    </a:p>
                    <a:p>
                      <a:pPr algn="ctr">
                        <a:lnSpc>
                          <a:spcPct val="115000"/>
                        </a:lnSpc>
                        <a:spcAft>
                          <a:spcPts val="0"/>
                        </a:spcAft>
                      </a:pPr>
                      <a:r>
                        <a:rPr lang="en-GB" sz="1100">
                          <a:effectLst/>
                        </a:rPr>
                        <a:t>8 × 4 = 32</a:t>
                      </a:r>
                    </a:p>
                    <a:p>
                      <a:pPr algn="ctr">
                        <a:lnSpc>
                          <a:spcPct val="115000"/>
                        </a:lnSpc>
                        <a:spcAft>
                          <a:spcPts val="0"/>
                        </a:spcAft>
                      </a:pPr>
                      <a:r>
                        <a:rPr lang="en-GB" sz="1100">
                          <a:effectLst/>
                        </a:rPr>
                        <a:t>8 × 5 = 40</a:t>
                      </a:r>
                    </a:p>
                    <a:p>
                      <a:pPr algn="ctr">
                        <a:lnSpc>
                          <a:spcPct val="115000"/>
                        </a:lnSpc>
                        <a:spcAft>
                          <a:spcPts val="0"/>
                        </a:spcAft>
                      </a:pPr>
                      <a:r>
                        <a:rPr lang="en-GB" sz="1100" baseline="0">
                          <a:effectLst/>
                        </a:rPr>
                        <a:t>8 </a:t>
                      </a:r>
                      <a:r>
                        <a:rPr lang="en-GB" sz="1100">
                          <a:effectLst/>
                        </a:rPr>
                        <a:t>× 6 = 48</a:t>
                      </a:r>
                    </a:p>
                    <a:p>
                      <a:pPr algn="ctr">
                        <a:lnSpc>
                          <a:spcPct val="115000"/>
                        </a:lnSpc>
                        <a:spcAft>
                          <a:spcPts val="0"/>
                        </a:spcAft>
                      </a:pPr>
                      <a:r>
                        <a:rPr lang="en-GB" sz="1100">
                          <a:effectLst/>
                        </a:rPr>
                        <a:t>8 × 7 = 56</a:t>
                      </a:r>
                    </a:p>
                    <a:p>
                      <a:pPr algn="ctr">
                        <a:lnSpc>
                          <a:spcPct val="115000"/>
                        </a:lnSpc>
                        <a:spcAft>
                          <a:spcPts val="0"/>
                        </a:spcAft>
                      </a:pPr>
                      <a:r>
                        <a:rPr lang="en-GB" sz="1100">
                          <a:effectLst/>
                        </a:rPr>
                        <a:t>8 × 8 = 64</a:t>
                      </a:r>
                    </a:p>
                    <a:p>
                      <a:pPr algn="ctr">
                        <a:lnSpc>
                          <a:spcPct val="115000"/>
                        </a:lnSpc>
                        <a:spcAft>
                          <a:spcPts val="0"/>
                        </a:spcAft>
                      </a:pPr>
                      <a:r>
                        <a:rPr lang="en-GB" sz="1100">
                          <a:effectLst/>
                        </a:rPr>
                        <a:t>8 × 9 = 72</a:t>
                      </a:r>
                    </a:p>
                    <a:p>
                      <a:pPr algn="ctr">
                        <a:lnSpc>
                          <a:spcPct val="115000"/>
                        </a:lnSpc>
                        <a:spcAft>
                          <a:spcPts val="0"/>
                        </a:spcAft>
                      </a:pPr>
                      <a:r>
                        <a:rPr lang="en-GB" sz="1100">
                          <a:effectLst/>
                        </a:rPr>
                        <a:t>8 × 10 = 80</a:t>
                      </a:r>
                    </a:p>
                    <a:p>
                      <a:pPr algn="ctr">
                        <a:lnSpc>
                          <a:spcPct val="115000"/>
                        </a:lnSpc>
                        <a:spcAft>
                          <a:spcPts val="0"/>
                        </a:spcAft>
                      </a:pPr>
                      <a:r>
                        <a:rPr lang="en-GB" sz="1100">
                          <a:effectLst/>
                        </a:rPr>
                        <a:t>8 × 11 = 88</a:t>
                      </a:r>
                    </a:p>
                    <a:p>
                      <a:pPr algn="ctr">
                        <a:lnSpc>
                          <a:spcPct val="115000"/>
                        </a:lnSpc>
                        <a:spcAft>
                          <a:spcPts val="0"/>
                        </a:spcAft>
                      </a:pPr>
                      <a:r>
                        <a:rPr lang="en-GB" sz="1100">
                          <a:effectLst/>
                        </a:rPr>
                        <a:t>8 × 12 = 96</a:t>
                      </a:r>
                      <a:endParaRPr lang="en-GB" sz="11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1 × 8 = 8</a:t>
                      </a:r>
                    </a:p>
                    <a:p>
                      <a:pPr algn="ctr">
                        <a:lnSpc>
                          <a:spcPct val="115000"/>
                        </a:lnSpc>
                        <a:spcAft>
                          <a:spcPts val="0"/>
                        </a:spcAft>
                      </a:pPr>
                      <a:r>
                        <a:rPr lang="en-GB" sz="1100">
                          <a:effectLst/>
                        </a:rPr>
                        <a:t>2 × 8 = 16</a:t>
                      </a:r>
                    </a:p>
                    <a:p>
                      <a:pPr algn="ctr">
                        <a:lnSpc>
                          <a:spcPct val="115000"/>
                        </a:lnSpc>
                        <a:spcAft>
                          <a:spcPts val="0"/>
                        </a:spcAft>
                      </a:pPr>
                      <a:r>
                        <a:rPr lang="en-GB" sz="1100">
                          <a:effectLst/>
                        </a:rPr>
                        <a:t>3 × 8</a:t>
                      </a:r>
                      <a:r>
                        <a:rPr lang="en-GB" sz="1100" baseline="0">
                          <a:effectLst/>
                        </a:rPr>
                        <a:t> </a:t>
                      </a:r>
                      <a:r>
                        <a:rPr lang="en-GB" sz="1100">
                          <a:effectLst/>
                        </a:rPr>
                        <a:t>= 24</a:t>
                      </a:r>
                    </a:p>
                    <a:p>
                      <a:pPr algn="ctr">
                        <a:lnSpc>
                          <a:spcPct val="115000"/>
                        </a:lnSpc>
                        <a:spcAft>
                          <a:spcPts val="0"/>
                        </a:spcAft>
                      </a:pPr>
                      <a:r>
                        <a:rPr lang="en-GB" sz="1100">
                          <a:effectLst/>
                        </a:rPr>
                        <a:t>4 × 8</a:t>
                      </a:r>
                      <a:r>
                        <a:rPr lang="en-GB" sz="1100" baseline="0">
                          <a:effectLst/>
                        </a:rPr>
                        <a:t> </a:t>
                      </a:r>
                      <a:r>
                        <a:rPr lang="en-GB" sz="1100">
                          <a:effectLst/>
                        </a:rPr>
                        <a:t>= 32</a:t>
                      </a:r>
                    </a:p>
                    <a:p>
                      <a:pPr algn="ctr">
                        <a:lnSpc>
                          <a:spcPct val="115000"/>
                        </a:lnSpc>
                        <a:spcAft>
                          <a:spcPts val="0"/>
                        </a:spcAft>
                      </a:pPr>
                      <a:r>
                        <a:rPr lang="en-GB" sz="1100">
                          <a:effectLst/>
                        </a:rPr>
                        <a:t>5 × 8 = 40</a:t>
                      </a:r>
                    </a:p>
                    <a:p>
                      <a:pPr algn="ctr">
                        <a:lnSpc>
                          <a:spcPct val="115000"/>
                        </a:lnSpc>
                        <a:spcAft>
                          <a:spcPts val="0"/>
                        </a:spcAft>
                      </a:pPr>
                      <a:r>
                        <a:rPr lang="en-GB" sz="1100" baseline="0">
                          <a:effectLst/>
                        </a:rPr>
                        <a:t>6 </a:t>
                      </a:r>
                      <a:r>
                        <a:rPr lang="en-GB" sz="1100">
                          <a:effectLst/>
                        </a:rPr>
                        <a:t>× 8</a:t>
                      </a:r>
                      <a:r>
                        <a:rPr lang="en-GB" sz="1100" baseline="0">
                          <a:effectLst/>
                        </a:rPr>
                        <a:t> </a:t>
                      </a:r>
                      <a:r>
                        <a:rPr lang="en-GB" sz="1100">
                          <a:effectLst/>
                        </a:rPr>
                        <a:t>= 48</a:t>
                      </a:r>
                    </a:p>
                    <a:p>
                      <a:pPr algn="ctr">
                        <a:lnSpc>
                          <a:spcPct val="115000"/>
                        </a:lnSpc>
                        <a:spcAft>
                          <a:spcPts val="0"/>
                        </a:spcAft>
                      </a:pPr>
                      <a:r>
                        <a:rPr lang="en-GB" sz="1100">
                          <a:effectLst/>
                        </a:rPr>
                        <a:t>7 × 8 = 56</a:t>
                      </a:r>
                    </a:p>
                    <a:p>
                      <a:pPr algn="ctr">
                        <a:lnSpc>
                          <a:spcPct val="115000"/>
                        </a:lnSpc>
                        <a:spcAft>
                          <a:spcPts val="0"/>
                        </a:spcAft>
                      </a:pPr>
                      <a:r>
                        <a:rPr lang="en-GB" sz="1100">
                          <a:effectLst/>
                        </a:rPr>
                        <a:t>8 × 8 = 64</a:t>
                      </a:r>
                    </a:p>
                    <a:p>
                      <a:pPr algn="ctr">
                        <a:lnSpc>
                          <a:spcPct val="115000"/>
                        </a:lnSpc>
                        <a:spcAft>
                          <a:spcPts val="0"/>
                        </a:spcAft>
                      </a:pPr>
                      <a:r>
                        <a:rPr lang="en-GB" sz="1100">
                          <a:effectLst/>
                        </a:rPr>
                        <a:t>9 × 8 = 72</a:t>
                      </a:r>
                    </a:p>
                    <a:p>
                      <a:pPr algn="ctr">
                        <a:lnSpc>
                          <a:spcPct val="115000"/>
                        </a:lnSpc>
                        <a:spcAft>
                          <a:spcPts val="0"/>
                        </a:spcAft>
                      </a:pPr>
                      <a:r>
                        <a:rPr lang="en-GB" sz="1100">
                          <a:effectLst/>
                        </a:rPr>
                        <a:t>10 × 8 = 80</a:t>
                      </a:r>
                    </a:p>
                    <a:p>
                      <a:pPr algn="ctr">
                        <a:lnSpc>
                          <a:spcPct val="115000"/>
                        </a:lnSpc>
                        <a:spcAft>
                          <a:spcPts val="0"/>
                        </a:spcAft>
                      </a:pPr>
                      <a:r>
                        <a:rPr lang="en-GB" sz="1100">
                          <a:effectLst/>
                        </a:rPr>
                        <a:t>11 × 8 = 88</a:t>
                      </a:r>
                    </a:p>
                    <a:p>
                      <a:pPr algn="ctr">
                        <a:lnSpc>
                          <a:spcPct val="115000"/>
                        </a:lnSpc>
                        <a:spcAft>
                          <a:spcPts val="0"/>
                        </a:spcAft>
                      </a:pPr>
                      <a:r>
                        <a:rPr lang="en-GB" sz="1100">
                          <a:effectLst/>
                        </a:rPr>
                        <a:t>12 × 8 = 96</a:t>
                      </a:r>
                      <a:endParaRPr lang="en-GB" sz="11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a:effectLst/>
                        </a:rPr>
                        <a:t>8 ÷ 8 = 1</a:t>
                      </a:r>
                    </a:p>
                    <a:p>
                      <a:pPr algn="ctr">
                        <a:lnSpc>
                          <a:spcPct val="115000"/>
                        </a:lnSpc>
                        <a:spcAft>
                          <a:spcPts val="0"/>
                        </a:spcAft>
                      </a:pPr>
                      <a:r>
                        <a:rPr lang="en-GB" sz="1100">
                          <a:effectLst/>
                        </a:rPr>
                        <a:t>16 ÷ 8</a:t>
                      </a:r>
                      <a:r>
                        <a:rPr lang="en-GB" sz="1100" baseline="0">
                          <a:effectLst/>
                        </a:rPr>
                        <a:t> </a:t>
                      </a:r>
                      <a:r>
                        <a:rPr lang="en-GB" sz="1100">
                          <a:effectLst/>
                        </a:rPr>
                        <a:t>= 2</a:t>
                      </a:r>
                    </a:p>
                    <a:p>
                      <a:pPr algn="ctr">
                        <a:lnSpc>
                          <a:spcPct val="115000"/>
                        </a:lnSpc>
                        <a:spcAft>
                          <a:spcPts val="0"/>
                        </a:spcAft>
                      </a:pPr>
                      <a:r>
                        <a:rPr lang="en-GB" sz="1100">
                          <a:effectLst/>
                        </a:rPr>
                        <a:t>24</a:t>
                      </a:r>
                      <a:r>
                        <a:rPr lang="en-GB" sz="1100" baseline="0">
                          <a:effectLst/>
                        </a:rPr>
                        <a:t> </a:t>
                      </a:r>
                      <a:r>
                        <a:rPr lang="en-GB" sz="1100">
                          <a:effectLst/>
                        </a:rPr>
                        <a:t>÷ 8 = 3</a:t>
                      </a:r>
                    </a:p>
                    <a:p>
                      <a:pPr algn="ctr">
                        <a:lnSpc>
                          <a:spcPct val="115000"/>
                        </a:lnSpc>
                        <a:spcAft>
                          <a:spcPts val="0"/>
                        </a:spcAft>
                      </a:pPr>
                      <a:r>
                        <a:rPr lang="en-GB" sz="1100" baseline="0">
                          <a:effectLst/>
                        </a:rPr>
                        <a:t>32 </a:t>
                      </a:r>
                      <a:r>
                        <a:rPr lang="en-GB" sz="1100">
                          <a:effectLst/>
                        </a:rPr>
                        <a:t>÷ 8</a:t>
                      </a:r>
                      <a:r>
                        <a:rPr lang="en-GB" sz="1100" baseline="0">
                          <a:effectLst/>
                        </a:rPr>
                        <a:t> </a:t>
                      </a:r>
                      <a:r>
                        <a:rPr lang="en-GB" sz="1100">
                          <a:effectLst/>
                        </a:rPr>
                        <a:t>= 4</a:t>
                      </a:r>
                    </a:p>
                    <a:p>
                      <a:pPr algn="ctr">
                        <a:lnSpc>
                          <a:spcPct val="115000"/>
                        </a:lnSpc>
                        <a:spcAft>
                          <a:spcPts val="0"/>
                        </a:spcAft>
                      </a:pPr>
                      <a:r>
                        <a:rPr lang="en-GB" sz="1100" baseline="0">
                          <a:effectLst/>
                        </a:rPr>
                        <a:t>40 </a:t>
                      </a:r>
                      <a:r>
                        <a:rPr lang="en-GB" sz="1100">
                          <a:effectLst/>
                        </a:rPr>
                        <a:t>÷ 8 = 5</a:t>
                      </a:r>
                    </a:p>
                    <a:p>
                      <a:pPr algn="ctr">
                        <a:lnSpc>
                          <a:spcPct val="115000"/>
                        </a:lnSpc>
                        <a:spcAft>
                          <a:spcPts val="0"/>
                        </a:spcAft>
                      </a:pPr>
                      <a:r>
                        <a:rPr lang="en-GB" sz="1100">
                          <a:effectLst/>
                        </a:rPr>
                        <a:t>48</a:t>
                      </a:r>
                      <a:r>
                        <a:rPr lang="en-GB" sz="1100" baseline="0">
                          <a:effectLst/>
                        </a:rPr>
                        <a:t> </a:t>
                      </a:r>
                      <a:r>
                        <a:rPr lang="en-GB" sz="1100">
                          <a:effectLst/>
                        </a:rPr>
                        <a:t>÷ 8</a:t>
                      </a:r>
                      <a:r>
                        <a:rPr lang="en-GB" sz="1100" baseline="0">
                          <a:effectLst/>
                        </a:rPr>
                        <a:t> </a:t>
                      </a:r>
                      <a:r>
                        <a:rPr lang="en-GB" sz="1100">
                          <a:effectLst/>
                        </a:rPr>
                        <a:t>= 6</a:t>
                      </a:r>
                    </a:p>
                    <a:p>
                      <a:pPr algn="ctr">
                        <a:lnSpc>
                          <a:spcPct val="115000"/>
                        </a:lnSpc>
                        <a:spcAft>
                          <a:spcPts val="0"/>
                        </a:spcAft>
                      </a:pPr>
                      <a:r>
                        <a:rPr lang="en-GB" sz="1100">
                          <a:effectLst/>
                        </a:rPr>
                        <a:t>56 ÷ 8 = 7</a:t>
                      </a:r>
                    </a:p>
                    <a:p>
                      <a:pPr algn="ctr">
                        <a:lnSpc>
                          <a:spcPct val="115000"/>
                        </a:lnSpc>
                        <a:spcAft>
                          <a:spcPts val="0"/>
                        </a:spcAft>
                      </a:pPr>
                      <a:r>
                        <a:rPr lang="en-GB" sz="1100">
                          <a:effectLst/>
                        </a:rPr>
                        <a:t>64 ÷ 8</a:t>
                      </a:r>
                      <a:r>
                        <a:rPr lang="en-GB" sz="1100" baseline="0">
                          <a:effectLst/>
                        </a:rPr>
                        <a:t> </a:t>
                      </a:r>
                      <a:r>
                        <a:rPr lang="en-GB" sz="1100">
                          <a:effectLst/>
                        </a:rPr>
                        <a:t>= 8</a:t>
                      </a:r>
                    </a:p>
                    <a:p>
                      <a:pPr algn="ctr">
                        <a:lnSpc>
                          <a:spcPct val="115000"/>
                        </a:lnSpc>
                        <a:spcAft>
                          <a:spcPts val="0"/>
                        </a:spcAft>
                      </a:pPr>
                      <a:r>
                        <a:rPr lang="en-GB" sz="1100">
                          <a:effectLst/>
                        </a:rPr>
                        <a:t>72 ÷ 8 = 9</a:t>
                      </a:r>
                    </a:p>
                    <a:p>
                      <a:pPr algn="ctr">
                        <a:lnSpc>
                          <a:spcPct val="115000"/>
                        </a:lnSpc>
                        <a:spcAft>
                          <a:spcPts val="0"/>
                        </a:spcAft>
                      </a:pPr>
                      <a:r>
                        <a:rPr lang="en-GB" sz="1100">
                          <a:effectLst/>
                        </a:rPr>
                        <a:t>80 ÷ 8</a:t>
                      </a:r>
                      <a:r>
                        <a:rPr lang="en-GB" sz="1100" baseline="0">
                          <a:effectLst/>
                        </a:rPr>
                        <a:t> </a:t>
                      </a:r>
                      <a:r>
                        <a:rPr lang="en-GB" sz="1100">
                          <a:effectLst/>
                        </a:rPr>
                        <a:t>= 10</a:t>
                      </a:r>
                    </a:p>
                    <a:p>
                      <a:pPr algn="ctr">
                        <a:lnSpc>
                          <a:spcPct val="115000"/>
                        </a:lnSpc>
                        <a:spcAft>
                          <a:spcPts val="0"/>
                        </a:spcAft>
                      </a:pPr>
                      <a:r>
                        <a:rPr lang="en-GB" sz="1100">
                          <a:effectLst/>
                        </a:rPr>
                        <a:t>88 ÷ 8</a:t>
                      </a:r>
                      <a:r>
                        <a:rPr lang="en-GB" sz="1100" baseline="0">
                          <a:effectLst/>
                        </a:rPr>
                        <a:t> </a:t>
                      </a:r>
                      <a:r>
                        <a:rPr lang="en-GB" sz="1100">
                          <a:effectLst/>
                        </a:rPr>
                        <a:t>= 11</a:t>
                      </a:r>
                    </a:p>
                    <a:p>
                      <a:pPr algn="ctr">
                        <a:lnSpc>
                          <a:spcPct val="115000"/>
                        </a:lnSpc>
                        <a:spcAft>
                          <a:spcPts val="0"/>
                        </a:spcAft>
                      </a:pPr>
                      <a:r>
                        <a:rPr lang="en-GB" sz="1100">
                          <a:effectLst/>
                        </a:rPr>
                        <a:t>96 ÷ 8</a:t>
                      </a:r>
                      <a:r>
                        <a:rPr lang="en-GB" sz="1100" baseline="0">
                          <a:effectLst/>
                        </a:rPr>
                        <a:t> </a:t>
                      </a:r>
                      <a:r>
                        <a:rPr lang="en-GB" sz="1100">
                          <a:effectLst/>
                        </a:rPr>
                        <a:t>= 12</a:t>
                      </a:r>
                    </a:p>
                    <a:p>
                      <a:pPr algn="ctr">
                        <a:lnSpc>
                          <a:spcPct val="115000"/>
                        </a:lnSpc>
                        <a:spcAft>
                          <a:spcPts val="0"/>
                        </a:spcAft>
                      </a:pPr>
                      <a:endParaRPr lang="en-GB" sz="1100">
                        <a:effectLst/>
                      </a:endParaRPr>
                    </a:p>
                  </a:txBody>
                  <a:tcPr marL="68580" marR="68580" marT="0" marB="0"/>
                </a:tc>
                <a:tc>
                  <a:txBody>
                    <a:bodyPr/>
                    <a:lstStyle/>
                    <a:p>
                      <a:pPr algn="ctr">
                        <a:lnSpc>
                          <a:spcPct val="115000"/>
                        </a:lnSpc>
                        <a:spcAft>
                          <a:spcPts val="0"/>
                        </a:spcAft>
                      </a:pPr>
                      <a:r>
                        <a:rPr lang="en-GB" sz="1100">
                          <a:effectLst/>
                        </a:rPr>
                        <a:t>8 ÷ 1 = 8</a:t>
                      </a:r>
                    </a:p>
                    <a:p>
                      <a:pPr algn="ctr">
                        <a:lnSpc>
                          <a:spcPct val="115000"/>
                        </a:lnSpc>
                        <a:spcAft>
                          <a:spcPts val="0"/>
                        </a:spcAft>
                      </a:pPr>
                      <a:r>
                        <a:rPr lang="en-GB" sz="1100">
                          <a:effectLst/>
                        </a:rPr>
                        <a:t>16 ÷ 2</a:t>
                      </a:r>
                      <a:r>
                        <a:rPr lang="en-GB" sz="1100" baseline="0">
                          <a:effectLst/>
                        </a:rPr>
                        <a:t> </a:t>
                      </a:r>
                      <a:r>
                        <a:rPr lang="en-GB" sz="1100">
                          <a:effectLst/>
                        </a:rPr>
                        <a:t>= 8</a:t>
                      </a:r>
                    </a:p>
                    <a:p>
                      <a:pPr algn="ctr">
                        <a:lnSpc>
                          <a:spcPct val="115000"/>
                        </a:lnSpc>
                        <a:spcAft>
                          <a:spcPts val="0"/>
                        </a:spcAft>
                      </a:pPr>
                      <a:r>
                        <a:rPr lang="en-GB" sz="1100">
                          <a:effectLst/>
                        </a:rPr>
                        <a:t>24</a:t>
                      </a:r>
                      <a:r>
                        <a:rPr lang="en-GB" sz="1100" baseline="0">
                          <a:effectLst/>
                        </a:rPr>
                        <a:t> </a:t>
                      </a:r>
                      <a:r>
                        <a:rPr lang="en-GB" sz="1100">
                          <a:effectLst/>
                        </a:rPr>
                        <a:t>÷ 3 = 8</a:t>
                      </a:r>
                    </a:p>
                    <a:p>
                      <a:pPr algn="ctr">
                        <a:lnSpc>
                          <a:spcPct val="115000"/>
                        </a:lnSpc>
                        <a:spcAft>
                          <a:spcPts val="0"/>
                        </a:spcAft>
                      </a:pPr>
                      <a:r>
                        <a:rPr lang="en-GB" sz="1100">
                          <a:effectLst/>
                        </a:rPr>
                        <a:t>32 ÷ 4</a:t>
                      </a:r>
                      <a:r>
                        <a:rPr lang="en-GB" sz="1100" baseline="0">
                          <a:effectLst/>
                        </a:rPr>
                        <a:t> </a:t>
                      </a:r>
                      <a:r>
                        <a:rPr lang="en-GB" sz="1100">
                          <a:effectLst/>
                        </a:rPr>
                        <a:t>= 8</a:t>
                      </a:r>
                    </a:p>
                    <a:p>
                      <a:pPr algn="ctr">
                        <a:lnSpc>
                          <a:spcPct val="115000"/>
                        </a:lnSpc>
                        <a:spcAft>
                          <a:spcPts val="0"/>
                        </a:spcAft>
                      </a:pPr>
                      <a:r>
                        <a:rPr lang="en-GB" sz="1100" baseline="0">
                          <a:effectLst/>
                        </a:rPr>
                        <a:t>40 </a:t>
                      </a:r>
                      <a:r>
                        <a:rPr lang="en-GB" sz="1100">
                          <a:effectLst/>
                        </a:rPr>
                        <a:t>÷ 5 = 8</a:t>
                      </a:r>
                    </a:p>
                    <a:p>
                      <a:pPr algn="ctr">
                        <a:lnSpc>
                          <a:spcPct val="115000"/>
                        </a:lnSpc>
                        <a:spcAft>
                          <a:spcPts val="0"/>
                        </a:spcAft>
                      </a:pPr>
                      <a:r>
                        <a:rPr lang="en-GB" sz="1100">
                          <a:effectLst/>
                        </a:rPr>
                        <a:t>48 ÷ 6</a:t>
                      </a:r>
                      <a:r>
                        <a:rPr lang="en-GB" sz="1100" baseline="0">
                          <a:effectLst/>
                        </a:rPr>
                        <a:t> </a:t>
                      </a:r>
                      <a:r>
                        <a:rPr lang="en-GB" sz="1100">
                          <a:effectLst/>
                        </a:rPr>
                        <a:t>= 8</a:t>
                      </a:r>
                    </a:p>
                    <a:p>
                      <a:pPr algn="ctr">
                        <a:lnSpc>
                          <a:spcPct val="115000"/>
                        </a:lnSpc>
                        <a:spcAft>
                          <a:spcPts val="0"/>
                        </a:spcAft>
                      </a:pPr>
                      <a:r>
                        <a:rPr lang="en-GB" sz="1100">
                          <a:effectLst/>
                        </a:rPr>
                        <a:t>56 ÷ 7 = 8</a:t>
                      </a:r>
                    </a:p>
                    <a:p>
                      <a:pPr algn="ctr">
                        <a:lnSpc>
                          <a:spcPct val="115000"/>
                        </a:lnSpc>
                        <a:spcAft>
                          <a:spcPts val="0"/>
                        </a:spcAft>
                      </a:pPr>
                      <a:r>
                        <a:rPr lang="en-GB" sz="1100" baseline="0">
                          <a:effectLst/>
                        </a:rPr>
                        <a:t>64 </a:t>
                      </a:r>
                      <a:r>
                        <a:rPr lang="en-GB" sz="1100">
                          <a:effectLst/>
                        </a:rPr>
                        <a:t>÷ 8</a:t>
                      </a:r>
                      <a:r>
                        <a:rPr lang="en-GB" sz="1100" baseline="0">
                          <a:effectLst/>
                        </a:rPr>
                        <a:t> </a:t>
                      </a:r>
                      <a:r>
                        <a:rPr lang="en-GB" sz="1100">
                          <a:effectLst/>
                        </a:rPr>
                        <a:t>= 8</a:t>
                      </a:r>
                    </a:p>
                    <a:p>
                      <a:pPr algn="ctr">
                        <a:lnSpc>
                          <a:spcPct val="115000"/>
                        </a:lnSpc>
                        <a:spcAft>
                          <a:spcPts val="0"/>
                        </a:spcAft>
                      </a:pPr>
                      <a:r>
                        <a:rPr lang="en-GB" sz="1100">
                          <a:effectLst/>
                        </a:rPr>
                        <a:t>72 ÷ 9 = 8</a:t>
                      </a:r>
                    </a:p>
                    <a:p>
                      <a:pPr algn="ctr">
                        <a:lnSpc>
                          <a:spcPct val="115000"/>
                        </a:lnSpc>
                        <a:spcAft>
                          <a:spcPts val="0"/>
                        </a:spcAft>
                      </a:pPr>
                      <a:r>
                        <a:rPr lang="en-GB" sz="1100">
                          <a:effectLst/>
                        </a:rPr>
                        <a:t>80 ÷ </a:t>
                      </a:r>
                      <a:r>
                        <a:rPr lang="en-GB" sz="1100" baseline="0">
                          <a:effectLst/>
                        </a:rPr>
                        <a:t>10 </a:t>
                      </a:r>
                      <a:r>
                        <a:rPr lang="en-GB" sz="1100">
                          <a:effectLst/>
                        </a:rPr>
                        <a:t>= 8</a:t>
                      </a:r>
                    </a:p>
                    <a:p>
                      <a:pPr algn="ctr">
                        <a:lnSpc>
                          <a:spcPct val="115000"/>
                        </a:lnSpc>
                        <a:spcAft>
                          <a:spcPts val="0"/>
                        </a:spcAft>
                      </a:pPr>
                      <a:r>
                        <a:rPr lang="en-GB" sz="1100">
                          <a:effectLst/>
                        </a:rPr>
                        <a:t>88 ÷ 11 = 8</a:t>
                      </a:r>
                    </a:p>
                    <a:p>
                      <a:pPr algn="ctr">
                        <a:lnSpc>
                          <a:spcPct val="115000"/>
                        </a:lnSpc>
                        <a:spcAft>
                          <a:spcPts val="0"/>
                        </a:spcAft>
                      </a:pPr>
                      <a:r>
                        <a:rPr lang="en-GB" sz="1100">
                          <a:effectLst/>
                        </a:rPr>
                        <a:t>96 ÷ 12</a:t>
                      </a:r>
                      <a:r>
                        <a:rPr lang="en-GB" sz="1100" baseline="0">
                          <a:effectLst/>
                        </a:rPr>
                        <a:t> </a:t>
                      </a:r>
                      <a:r>
                        <a:rPr lang="en-GB" sz="1100">
                          <a:effectLst/>
                        </a:rPr>
                        <a:t>= 8</a:t>
                      </a:r>
                    </a:p>
                    <a:p>
                      <a:pPr algn="ctr">
                        <a:lnSpc>
                          <a:spcPct val="115000"/>
                        </a:lnSpc>
                        <a:spcAft>
                          <a:spcPts val="0"/>
                        </a:spcAft>
                      </a:pPr>
                      <a:endParaRPr lang="en-GB" sz="110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a:t>Key Vocabulary</a:t>
            </a:r>
          </a:p>
          <a:p>
            <a:pPr algn="l"/>
            <a:r>
              <a:rPr lang="en-GB" b="0" u="none"/>
              <a:t>What is 8 </a:t>
            </a:r>
            <a:r>
              <a:rPr lang="en-GB" u="none"/>
              <a:t>multiplied by </a:t>
            </a:r>
            <a:r>
              <a:rPr lang="en-GB" b="0" u="none"/>
              <a:t>6?</a:t>
            </a:r>
          </a:p>
          <a:p>
            <a:pPr algn="l"/>
            <a:r>
              <a:rPr lang="en-GB" b="0" u="none"/>
              <a:t>What is 8</a:t>
            </a:r>
            <a:r>
              <a:rPr lang="en-GB" u="none"/>
              <a:t> times </a:t>
            </a:r>
            <a:r>
              <a:rPr lang="en-GB" b="0" u="none"/>
              <a:t>8?</a:t>
            </a:r>
          </a:p>
          <a:p>
            <a:pPr algn="l"/>
            <a:r>
              <a:rPr lang="en-GB" b="0" u="none"/>
              <a:t>What is 24 </a:t>
            </a:r>
            <a:r>
              <a:rPr lang="en-GB" u="none"/>
              <a:t>divided by </a:t>
            </a:r>
            <a:r>
              <a:rPr lang="en-GB" b="0" u="none"/>
              <a:t>8?</a:t>
            </a:r>
          </a:p>
        </p:txBody>
      </p:sp>
      <p:sp>
        <p:nvSpPr>
          <p:cNvPr id="13" name="Text Placeholder 12"/>
          <p:cNvSpPr>
            <a:spLocks noGrp="1"/>
          </p:cNvSpPr>
          <p:nvPr>
            <p:ph type="body" sz="quarter" idx="15"/>
          </p:nvPr>
        </p:nvSpPr>
        <p:spPr/>
        <p:txBody>
          <a:bodyPr/>
          <a:lstStyle/>
          <a:p>
            <a:pPr lvl="0"/>
            <a:r>
              <a:rPr lang="en-GB">
                <a:ea typeface="Calibri" pitchFamily="34" charset="0"/>
                <a:cs typeface="Times New Roman" pitchFamily="18" charset="0"/>
              </a:rPr>
              <a:t>They should be able to answer these questions in any order, including missing number </a:t>
            </a:r>
            <a:r>
              <a:rPr lang="en-GB" altLang="en-US">
                <a:ea typeface="Calibri" pitchFamily="34" charset="0"/>
                <a:cs typeface="Times New Roman" pitchFamily="18" charset="0"/>
              </a:rPr>
              <a:t>questions e.g.  8 × ⃝ = 16 or ⃝ ÷ 8 = 7.</a:t>
            </a:r>
          </a:p>
          <a:p>
            <a:endParaRPr lang="en-GB"/>
          </a:p>
        </p:txBody>
      </p:sp>
      <p:pic>
        <p:nvPicPr>
          <p:cNvPr id="5" name="Picture 2" descr="Chapel Allerton Primary School PSA - Home | Facebook">
            <a:extLst>
              <a:ext uri="{FF2B5EF4-FFF2-40B4-BE49-F238E27FC236}">
                <a16:creationId xmlns:a16="http://schemas.microsoft.com/office/drawing/2014/main" id="{B10C8E4D-BA98-4635-987D-A90EADD3A9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6221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2</a:t>
            </a:r>
          </a:p>
        </p:txBody>
      </p:sp>
      <p:sp>
        <p:nvSpPr>
          <p:cNvPr id="3" name="Text Placeholder 2"/>
          <p:cNvSpPr>
            <a:spLocks noGrp="1"/>
          </p:cNvSpPr>
          <p:nvPr>
            <p:ph type="body" sz="quarter" idx="11"/>
          </p:nvPr>
        </p:nvSpPr>
        <p:spPr/>
        <p:txBody>
          <a:bodyPr/>
          <a:lstStyle/>
          <a:p>
            <a:r>
              <a:rPr lang="en-GB" dirty="0"/>
              <a:t>I know the multiplication and division facts for the 6 times table.</a:t>
            </a:r>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threes </a:t>
            </a:r>
            <a:r>
              <a:rPr lang="en-GB" altLang="en-US" dirty="0">
                <a:cs typeface="Arial" pitchFamily="34" charset="0"/>
              </a:rPr>
              <a:t>– Multiplying a number by 6 is the same as multiplying by 3 and then doubling the answer. 7 </a:t>
            </a:r>
            <a:r>
              <a:rPr lang="en-GB" dirty="0"/>
              <a:t>× 3 = 21 and </a:t>
            </a:r>
            <a:r>
              <a:rPr lang="en-GB" altLang="en-US" dirty="0">
                <a:cs typeface="Arial" pitchFamily="34" charset="0"/>
              </a:rPr>
              <a:t>double 21 is 42, so 7 </a:t>
            </a:r>
            <a:r>
              <a:rPr lang="en-GB" dirty="0"/>
              <a:t>× 6 = 42.</a:t>
            </a:r>
            <a:endParaRPr lang="en-GB"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6 = 18),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6</a:t>
            </a:r>
            <a:r>
              <a:rPr lang="en-GB" dirty="0"/>
              <a:t> × 12 = 72. The answer to the multiplication is 72, so 72 ÷ 6 = 12 and 72 ÷ 12 = 6</a:t>
            </a: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6 × 2 = 12</a:t>
                      </a:r>
                    </a:p>
                    <a:p>
                      <a:pPr algn="ctr">
                        <a:lnSpc>
                          <a:spcPct val="115000"/>
                        </a:lnSpc>
                        <a:spcAft>
                          <a:spcPts val="0"/>
                        </a:spcAft>
                      </a:pPr>
                      <a:r>
                        <a:rPr lang="en-GB" sz="1100" dirty="0">
                          <a:effectLst/>
                        </a:rPr>
                        <a:t>6</a:t>
                      </a:r>
                      <a:r>
                        <a:rPr lang="en-GB" sz="1100" baseline="0" dirty="0">
                          <a:effectLst/>
                        </a:rPr>
                        <a:t> </a:t>
                      </a:r>
                      <a:r>
                        <a:rPr lang="en-GB" sz="1100" dirty="0">
                          <a:effectLst/>
                        </a:rPr>
                        <a:t>× 3 = 18</a:t>
                      </a:r>
                    </a:p>
                    <a:p>
                      <a:pPr algn="ctr">
                        <a:lnSpc>
                          <a:spcPct val="115000"/>
                        </a:lnSpc>
                        <a:spcAft>
                          <a:spcPts val="0"/>
                        </a:spcAft>
                      </a:pPr>
                      <a:r>
                        <a:rPr lang="en-GB" sz="1100" dirty="0">
                          <a:effectLst/>
                        </a:rPr>
                        <a:t>6 × 4 = 24</a:t>
                      </a:r>
                    </a:p>
                    <a:p>
                      <a:pPr algn="ctr">
                        <a:lnSpc>
                          <a:spcPct val="115000"/>
                        </a:lnSpc>
                        <a:spcAft>
                          <a:spcPts val="0"/>
                        </a:spcAft>
                      </a:pPr>
                      <a:r>
                        <a:rPr lang="en-GB" sz="1100" dirty="0">
                          <a:effectLst/>
                        </a:rPr>
                        <a:t>6 × 5 = 30</a:t>
                      </a:r>
                    </a:p>
                    <a:p>
                      <a:pPr algn="ctr">
                        <a:lnSpc>
                          <a:spcPct val="115000"/>
                        </a:lnSpc>
                        <a:spcAft>
                          <a:spcPts val="0"/>
                        </a:spcAft>
                      </a:pPr>
                      <a:r>
                        <a:rPr lang="en-GB" sz="1100" baseline="0" dirty="0">
                          <a:effectLst/>
                        </a:rPr>
                        <a:t>6 </a:t>
                      </a:r>
                      <a:r>
                        <a:rPr lang="en-GB" sz="1100" dirty="0">
                          <a:effectLst/>
                        </a:rPr>
                        <a:t>× 6 = 36</a:t>
                      </a:r>
                    </a:p>
                    <a:p>
                      <a:pPr algn="ctr">
                        <a:lnSpc>
                          <a:spcPct val="115000"/>
                        </a:lnSpc>
                        <a:spcAft>
                          <a:spcPts val="0"/>
                        </a:spcAft>
                      </a:pPr>
                      <a:r>
                        <a:rPr lang="en-GB" sz="1100" dirty="0">
                          <a:effectLst/>
                        </a:rPr>
                        <a:t>6 × 7 = 42</a:t>
                      </a:r>
                    </a:p>
                    <a:p>
                      <a:pPr algn="ctr">
                        <a:lnSpc>
                          <a:spcPct val="115000"/>
                        </a:lnSpc>
                        <a:spcAft>
                          <a:spcPts val="0"/>
                        </a:spcAft>
                      </a:pPr>
                      <a:r>
                        <a:rPr lang="en-GB" sz="1100" dirty="0">
                          <a:effectLst/>
                        </a:rPr>
                        <a:t>6 × 8 = 48</a:t>
                      </a:r>
                    </a:p>
                    <a:p>
                      <a:pPr algn="ctr">
                        <a:lnSpc>
                          <a:spcPct val="115000"/>
                        </a:lnSpc>
                        <a:spcAft>
                          <a:spcPts val="0"/>
                        </a:spcAft>
                      </a:pPr>
                      <a:r>
                        <a:rPr lang="en-GB" sz="1100" dirty="0">
                          <a:effectLst/>
                        </a:rPr>
                        <a:t>6 × 9 = 54</a:t>
                      </a:r>
                    </a:p>
                    <a:p>
                      <a:pPr algn="ctr">
                        <a:lnSpc>
                          <a:spcPct val="115000"/>
                        </a:lnSpc>
                        <a:spcAft>
                          <a:spcPts val="0"/>
                        </a:spcAft>
                      </a:pPr>
                      <a:r>
                        <a:rPr lang="en-GB" sz="1100" dirty="0">
                          <a:effectLst/>
                        </a:rPr>
                        <a:t>6 × 10 = 60</a:t>
                      </a:r>
                    </a:p>
                    <a:p>
                      <a:pPr algn="ctr">
                        <a:lnSpc>
                          <a:spcPct val="115000"/>
                        </a:lnSpc>
                        <a:spcAft>
                          <a:spcPts val="0"/>
                        </a:spcAft>
                      </a:pPr>
                      <a:r>
                        <a:rPr lang="en-GB" sz="1100" dirty="0">
                          <a:effectLst/>
                        </a:rPr>
                        <a:t>6 × 11 = 66</a:t>
                      </a:r>
                    </a:p>
                    <a:p>
                      <a:pPr algn="ctr">
                        <a:lnSpc>
                          <a:spcPct val="115000"/>
                        </a:lnSpc>
                        <a:spcAft>
                          <a:spcPts val="0"/>
                        </a:spcAft>
                      </a:pPr>
                      <a:r>
                        <a:rPr lang="en-GB" sz="1100" dirty="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6 = 6</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3 × 6</a:t>
                      </a:r>
                      <a:r>
                        <a:rPr lang="en-GB" sz="1100" baseline="0" dirty="0">
                          <a:effectLst/>
                        </a:rPr>
                        <a:t> </a:t>
                      </a:r>
                      <a:r>
                        <a:rPr lang="en-GB" sz="1100" dirty="0">
                          <a:effectLst/>
                        </a:rPr>
                        <a:t>= 18</a:t>
                      </a:r>
                    </a:p>
                    <a:p>
                      <a:pPr algn="ctr">
                        <a:lnSpc>
                          <a:spcPct val="115000"/>
                        </a:lnSpc>
                        <a:spcAft>
                          <a:spcPts val="0"/>
                        </a:spcAft>
                      </a:pPr>
                      <a:r>
                        <a:rPr lang="en-GB" sz="1100" dirty="0">
                          <a:effectLst/>
                        </a:rPr>
                        <a:t>4 × 6</a:t>
                      </a:r>
                      <a:r>
                        <a:rPr lang="en-GB" sz="1100" baseline="0" dirty="0">
                          <a:effectLst/>
                        </a:rPr>
                        <a:t> </a:t>
                      </a:r>
                      <a:r>
                        <a:rPr lang="en-GB" sz="1100" dirty="0">
                          <a:effectLst/>
                        </a:rPr>
                        <a:t>= 24</a:t>
                      </a:r>
                    </a:p>
                    <a:p>
                      <a:pPr algn="ctr">
                        <a:lnSpc>
                          <a:spcPct val="115000"/>
                        </a:lnSpc>
                        <a:spcAft>
                          <a:spcPts val="0"/>
                        </a:spcAft>
                      </a:pPr>
                      <a:r>
                        <a:rPr lang="en-GB" sz="1100" dirty="0">
                          <a:effectLst/>
                        </a:rPr>
                        <a:t>5 × 6 = 30</a:t>
                      </a:r>
                    </a:p>
                    <a:p>
                      <a:pPr algn="ctr">
                        <a:lnSpc>
                          <a:spcPct val="115000"/>
                        </a:lnSpc>
                        <a:spcAft>
                          <a:spcPts val="0"/>
                        </a:spcAft>
                      </a:pPr>
                      <a:r>
                        <a:rPr lang="en-GB" sz="1100" baseline="0" dirty="0">
                          <a:effectLst/>
                        </a:rPr>
                        <a:t>6 </a:t>
                      </a:r>
                      <a:r>
                        <a:rPr lang="en-GB" sz="1100" dirty="0">
                          <a:effectLst/>
                        </a:rPr>
                        <a:t>× 6</a:t>
                      </a:r>
                      <a:r>
                        <a:rPr lang="en-GB" sz="1100" baseline="0" dirty="0">
                          <a:effectLst/>
                        </a:rPr>
                        <a:t> </a:t>
                      </a:r>
                      <a:r>
                        <a:rPr lang="en-GB" sz="1100" dirty="0">
                          <a:effectLst/>
                        </a:rPr>
                        <a:t>= 36</a:t>
                      </a:r>
                    </a:p>
                    <a:p>
                      <a:pPr algn="ctr">
                        <a:lnSpc>
                          <a:spcPct val="115000"/>
                        </a:lnSpc>
                        <a:spcAft>
                          <a:spcPts val="0"/>
                        </a:spcAft>
                      </a:pPr>
                      <a:r>
                        <a:rPr lang="en-GB" sz="1100" dirty="0">
                          <a:effectLst/>
                        </a:rPr>
                        <a:t>7 × 6 = 42</a:t>
                      </a:r>
                    </a:p>
                    <a:p>
                      <a:pPr algn="ctr">
                        <a:lnSpc>
                          <a:spcPct val="115000"/>
                        </a:lnSpc>
                        <a:spcAft>
                          <a:spcPts val="0"/>
                        </a:spcAft>
                      </a:pPr>
                      <a:r>
                        <a:rPr lang="en-GB" sz="1100" dirty="0">
                          <a:effectLst/>
                        </a:rPr>
                        <a:t>8 × 6 = 48</a:t>
                      </a:r>
                    </a:p>
                    <a:p>
                      <a:pPr algn="ctr">
                        <a:lnSpc>
                          <a:spcPct val="115000"/>
                        </a:lnSpc>
                        <a:spcAft>
                          <a:spcPts val="0"/>
                        </a:spcAft>
                      </a:pPr>
                      <a:r>
                        <a:rPr lang="en-GB" sz="1100" dirty="0">
                          <a:effectLst/>
                        </a:rPr>
                        <a:t>9 × 6 = 54</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11 × 6 = 66</a:t>
                      </a:r>
                    </a:p>
                    <a:p>
                      <a:pPr algn="ctr">
                        <a:lnSpc>
                          <a:spcPct val="115000"/>
                        </a:lnSpc>
                        <a:spcAft>
                          <a:spcPts val="0"/>
                        </a:spcAft>
                      </a:pPr>
                      <a:r>
                        <a:rPr lang="en-GB" sz="1100" dirty="0">
                          <a:effectLst/>
                        </a:rPr>
                        <a:t>12 × 6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6 ÷ 6 = 1</a:t>
                      </a:r>
                    </a:p>
                    <a:p>
                      <a:pPr algn="ctr">
                        <a:lnSpc>
                          <a:spcPct val="115000"/>
                        </a:lnSpc>
                        <a:spcAft>
                          <a:spcPts val="0"/>
                        </a:spcAft>
                      </a:pPr>
                      <a:r>
                        <a:rPr lang="en-GB" sz="1100" dirty="0">
                          <a:effectLst/>
                        </a:rPr>
                        <a:t>12 ÷ 6</a:t>
                      </a:r>
                      <a:r>
                        <a:rPr lang="en-GB" sz="1100" baseline="0" dirty="0">
                          <a:effectLst/>
                        </a:rPr>
                        <a:t> </a:t>
                      </a:r>
                      <a:r>
                        <a:rPr lang="en-GB" sz="1100" dirty="0">
                          <a:effectLst/>
                        </a:rPr>
                        <a:t>= 2</a:t>
                      </a:r>
                    </a:p>
                    <a:p>
                      <a:pPr algn="ctr">
                        <a:lnSpc>
                          <a:spcPct val="115000"/>
                        </a:lnSpc>
                        <a:spcAft>
                          <a:spcPts val="0"/>
                        </a:spcAft>
                      </a:pPr>
                      <a:r>
                        <a:rPr lang="en-GB" sz="1100" dirty="0">
                          <a:effectLst/>
                        </a:rPr>
                        <a:t>18</a:t>
                      </a:r>
                      <a:r>
                        <a:rPr lang="en-GB" sz="1100" baseline="0" dirty="0">
                          <a:effectLst/>
                        </a:rPr>
                        <a:t> </a:t>
                      </a:r>
                      <a:r>
                        <a:rPr lang="en-GB" sz="1100" dirty="0">
                          <a:effectLst/>
                        </a:rPr>
                        <a:t>÷ 6 = 3</a:t>
                      </a:r>
                    </a:p>
                    <a:p>
                      <a:pPr algn="ctr">
                        <a:lnSpc>
                          <a:spcPct val="115000"/>
                        </a:lnSpc>
                        <a:spcAft>
                          <a:spcPts val="0"/>
                        </a:spcAft>
                      </a:pPr>
                      <a:r>
                        <a:rPr lang="en-GB" sz="1100" baseline="0" dirty="0">
                          <a:effectLst/>
                        </a:rPr>
                        <a:t>24 </a:t>
                      </a:r>
                      <a:r>
                        <a:rPr lang="en-GB" sz="1100" dirty="0">
                          <a:effectLst/>
                        </a:rPr>
                        <a:t>÷ 6</a:t>
                      </a:r>
                      <a:r>
                        <a:rPr lang="en-GB" sz="1100" baseline="0" dirty="0">
                          <a:effectLst/>
                        </a:rPr>
                        <a:t> </a:t>
                      </a:r>
                      <a:r>
                        <a:rPr lang="en-GB" sz="1100" dirty="0">
                          <a:effectLst/>
                        </a:rPr>
                        <a:t>= 4</a:t>
                      </a:r>
                    </a:p>
                    <a:p>
                      <a:pPr algn="ctr">
                        <a:lnSpc>
                          <a:spcPct val="115000"/>
                        </a:lnSpc>
                        <a:spcAft>
                          <a:spcPts val="0"/>
                        </a:spcAft>
                      </a:pPr>
                      <a:r>
                        <a:rPr lang="en-GB" sz="1100" baseline="0" dirty="0">
                          <a:effectLst/>
                        </a:rPr>
                        <a:t>30 </a:t>
                      </a:r>
                      <a:r>
                        <a:rPr lang="en-GB" sz="1100" dirty="0">
                          <a:effectLst/>
                        </a:rPr>
                        <a:t>÷ 6 = 5</a:t>
                      </a:r>
                    </a:p>
                    <a:p>
                      <a:pPr algn="ctr">
                        <a:lnSpc>
                          <a:spcPct val="115000"/>
                        </a:lnSpc>
                        <a:spcAft>
                          <a:spcPts val="0"/>
                        </a:spcAft>
                      </a:pPr>
                      <a:r>
                        <a:rPr lang="en-GB" sz="1100" baseline="0" dirty="0">
                          <a:effectLst/>
                        </a:rPr>
                        <a:t>36 </a:t>
                      </a:r>
                      <a:r>
                        <a:rPr lang="en-GB" sz="1100" dirty="0">
                          <a:effectLst/>
                        </a:rPr>
                        <a:t>÷ 6</a:t>
                      </a:r>
                      <a:r>
                        <a:rPr lang="en-GB" sz="1100" baseline="0" dirty="0">
                          <a:effectLst/>
                        </a:rPr>
                        <a:t> </a:t>
                      </a:r>
                      <a:r>
                        <a:rPr lang="en-GB" sz="1100" dirty="0">
                          <a:effectLst/>
                        </a:rPr>
                        <a:t>= 6</a:t>
                      </a:r>
                    </a:p>
                    <a:p>
                      <a:pPr algn="ctr">
                        <a:lnSpc>
                          <a:spcPct val="115000"/>
                        </a:lnSpc>
                        <a:spcAft>
                          <a:spcPts val="0"/>
                        </a:spcAft>
                      </a:pPr>
                      <a:r>
                        <a:rPr lang="en-GB" sz="1100" dirty="0">
                          <a:effectLst/>
                        </a:rPr>
                        <a:t>42 ÷ 6 = 7</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54 ÷ 6 = 9</a:t>
                      </a:r>
                    </a:p>
                    <a:p>
                      <a:pPr algn="ctr">
                        <a:lnSpc>
                          <a:spcPct val="115000"/>
                        </a:lnSpc>
                        <a:spcAft>
                          <a:spcPts val="0"/>
                        </a:spcAft>
                      </a:pPr>
                      <a:r>
                        <a:rPr lang="en-GB" sz="1100" dirty="0">
                          <a:effectLst/>
                        </a:rPr>
                        <a:t>60 ÷ 6</a:t>
                      </a:r>
                      <a:r>
                        <a:rPr lang="en-GB" sz="1100" baseline="0" dirty="0">
                          <a:effectLst/>
                        </a:rPr>
                        <a:t> </a:t>
                      </a:r>
                      <a:r>
                        <a:rPr lang="en-GB" sz="1100" dirty="0">
                          <a:effectLst/>
                        </a:rPr>
                        <a:t>= 10</a:t>
                      </a:r>
                    </a:p>
                    <a:p>
                      <a:pPr algn="ctr">
                        <a:lnSpc>
                          <a:spcPct val="115000"/>
                        </a:lnSpc>
                        <a:spcAft>
                          <a:spcPts val="0"/>
                        </a:spcAft>
                      </a:pPr>
                      <a:r>
                        <a:rPr lang="en-GB" sz="1100" dirty="0">
                          <a:effectLst/>
                        </a:rPr>
                        <a:t>66 ÷ 6</a:t>
                      </a:r>
                      <a:r>
                        <a:rPr lang="en-GB" sz="1100" baseline="0" dirty="0">
                          <a:effectLst/>
                        </a:rPr>
                        <a:t> </a:t>
                      </a:r>
                      <a:r>
                        <a:rPr lang="en-GB" sz="1100" dirty="0">
                          <a:effectLst/>
                        </a:rPr>
                        <a:t>= 11</a:t>
                      </a:r>
                    </a:p>
                    <a:p>
                      <a:pPr algn="ctr">
                        <a:lnSpc>
                          <a:spcPct val="115000"/>
                        </a:lnSpc>
                        <a:spcAft>
                          <a:spcPts val="0"/>
                        </a:spcAft>
                      </a:pPr>
                      <a:r>
                        <a:rPr lang="en-GB" sz="1100" dirty="0">
                          <a:effectLst/>
                        </a:rPr>
                        <a:t>72 ÷ 6</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12 ÷ 2</a:t>
                      </a:r>
                      <a:r>
                        <a:rPr lang="en-GB" sz="1100" baseline="0" dirty="0">
                          <a:effectLst/>
                        </a:rPr>
                        <a:t> </a:t>
                      </a:r>
                      <a:r>
                        <a:rPr lang="en-GB" sz="1100" dirty="0">
                          <a:effectLst/>
                        </a:rPr>
                        <a:t>= 6</a:t>
                      </a:r>
                    </a:p>
                    <a:p>
                      <a:pPr algn="ctr">
                        <a:lnSpc>
                          <a:spcPct val="115000"/>
                        </a:lnSpc>
                        <a:spcAft>
                          <a:spcPts val="0"/>
                        </a:spcAft>
                      </a:pPr>
                      <a:r>
                        <a:rPr lang="en-GB" sz="1100" dirty="0">
                          <a:effectLst/>
                        </a:rPr>
                        <a:t>18</a:t>
                      </a:r>
                      <a:r>
                        <a:rPr lang="en-GB" sz="1100" baseline="0" dirty="0">
                          <a:effectLst/>
                        </a:rPr>
                        <a:t> </a:t>
                      </a:r>
                      <a:r>
                        <a:rPr lang="en-GB" sz="1100" dirty="0">
                          <a:effectLst/>
                        </a:rPr>
                        <a:t>÷ 3 = 6</a:t>
                      </a:r>
                    </a:p>
                    <a:p>
                      <a:pPr algn="ctr">
                        <a:lnSpc>
                          <a:spcPct val="115000"/>
                        </a:lnSpc>
                        <a:spcAft>
                          <a:spcPts val="0"/>
                        </a:spcAft>
                      </a:pPr>
                      <a:r>
                        <a:rPr lang="en-GB" sz="1100" dirty="0">
                          <a:effectLst/>
                        </a:rPr>
                        <a:t>24 ÷ 4</a:t>
                      </a:r>
                      <a:r>
                        <a:rPr lang="en-GB" sz="1100" baseline="0" dirty="0">
                          <a:effectLst/>
                        </a:rPr>
                        <a:t> </a:t>
                      </a:r>
                      <a:r>
                        <a:rPr lang="en-GB" sz="1100" dirty="0">
                          <a:effectLst/>
                        </a:rPr>
                        <a:t>= 6</a:t>
                      </a:r>
                    </a:p>
                    <a:p>
                      <a:pPr algn="ctr">
                        <a:lnSpc>
                          <a:spcPct val="115000"/>
                        </a:lnSpc>
                        <a:spcAft>
                          <a:spcPts val="0"/>
                        </a:spcAft>
                      </a:pPr>
                      <a:r>
                        <a:rPr lang="en-GB" sz="1100" baseline="0" dirty="0">
                          <a:effectLst/>
                        </a:rPr>
                        <a:t>30 </a:t>
                      </a:r>
                      <a:r>
                        <a:rPr lang="en-GB" sz="1100" dirty="0">
                          <a:effectLst/>
                        </a:rPr>
                        <a:t>÷ 5 = 6</a:t>
                      </a:r>
                    </a:p>
                    <a:p>
                      <a:pPr algn="ctr">
                        <a:lnSpc>
                          <a:spcPct val="115000"/>
                        </a:lnSpc>
                        <a:spcAft>
                          <a:spcPts val="0"/>
                        </a:spcAft>
                      </a:pPr>
                      <a:r>
                        <a:rPr lang="en-GB" sz="1100" dirty="0">
                          <a:effectLst/>
                        </a:rPr>
                        <a:t>36 ÷ 6</a:t>
                      </a:r>
                      <a:r>
                        <a:rPr lang="en-GB" sz="1100" baseline="0" dirty="0">
                          <a:effectLst/>
                        </a:rPr>
                        <a:t> </a:t>
                      </a:r>
                      <a:r>
                        <a:rPr lang="en-GB" sz="1100" dirty="0">
                          <a:effectLst/>
                        </a:rPr>
                        <a:t>= 6</a:t>
                      </a:r>
                    </a:p>
                    <a:p>
                      <a:pPr algn="ctr">
                        <a:lnSpc>
                          <a:spcPct val="115000"/>
                        </a:lnSpc>
                        <a:spcAft>
                          <a:spcPts val="0"/>
                        </a:spcAft>
                      </a:pPr>
                      <a:r>
                        <a:rPr lang="en-GB" sz="1100" dirty="0">
                          <a:effectLst/>
                        </a:rPr>
                        <a:t>42 ÷ 7 = 6</a:t>
                      </a:r>
                    </a:p>
                    <a:p>
                      <a:pPr algn="ctr">
                        <a:lnSpc>
                          <a:spcPct val="115000"/>
                        </a:lnSpc>
                        <a:spcAft>
                          <a:spcPts val="0"/>
                        </a:spcAft>
                      </a:pPr>
                      <a:r>
                        <a:rPr lang="en-GB" sz="1100" baseline="0" dirty="0">
                          <a:effectLst/>
                        </a:rPr>
                        <a:t>48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54 ÷ 9 = 6</a:t>
                      </a:r>
                    </a:p>
                    <a:p>
                      <a:pPr algn="ctr">
                        <a:lnSpc>
                          <a:spcPct val="115000"/>
                        </a:lnSpc>
                        <a:spcAft>
                          <a:spcPts val="0"/>
                        </a:spcAft>
                      </a:pPr>
                      <a:r>
                        <a:rPr lang="en-GB" sz="1100" dirty="0">
                          <a:effectLst/>
                        </a:rPr>
                        <a:t>60 ÷ </a:t>
                      </a:r>
                      <a:r>
                        <a:rPr lang="en-GB" sz="1100" baseline="0" dirty="0">
                          <a:effectLst/>
                        </a:rPr>
                        <a:t>10 </a:t>
                      </a:r>
                      <a:r>
                        <a:rPr lang="en-GB" sz="1100" dirty="0">
                          <a:effectLst/>
                        </a:rPr>
                        <a:t>= 6</a:t>
                      </a:r>
                    </a:p>
                    <a:p>
                      <a:pPr algn="ctr">
                        <a:lnSpc>
                          <a:spcPct val="115000"/>
                        </a:lnSpc>
                        <a:spcAft>
                          <a:spcPts val="0"/>
                        </a:spcAft>
                      </a:pPr>
                      <a:r>
                        <a:rPr lang="en-GB" sz="1100" dirty="0">
                          <a:effectLst/>
                        </a:rPr>
                        <a:t>66 ÷ 11 = 6</a:t>
                      </a:r>
                    </a:p>
                    <a:p>
                      <a:pPr algn="ctr">
                        <a:lnSpc>
                          <a:spcPct val="115000"/>
                        </a:lnSpc>
                        <a:spcAft>
                          <a:spcPts val="0"/>
                        </a:spcAft>
                      </a:pPr>
                      <a:r>
                        <a:rPr lang="en-GB" sz="1100" dirty="0">
                          <a:effectLst/>
                        </a:rPr>
                        <a:t>72 ÷ 12</a:t>
                      </a:r>
                      <a:r>
                        <a:rPr lang="en-GB" sz="1100" baseline="0" dirty="0">
                          <a:effectLst/>
                        </a:rPr>
                        <a:t> </a:t>
                      </a:r>
                      <a:r>
                        <a:rPr lang="en-GB" sz="1100" dirty="0">
                          <a:effectLst/>
                        </a:rPr>
                        <a:t>= 6</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72 or ⃝ ÷ 6 = 7.</a:t>
            </a:r>
          </a:p>
          <a:p>
            <a:endParaRPr lang="en-GB" dirty="0"/>
          </a:p>
        </p:txBody>
      </p:sp>
      <p:pic>
        <p:nvPicPr>
          <p:cNvPr id="5" name="Picture 2" descr="Chapel Allerton Primary School PSA - Home | Facebook">
            <a:extLst>
              <a:ext uri="{FF2B5EF4-FFF2-40B4-BE49-F238E27FC236}">
                <a16:creationId xmlns:a16="http://schemas.microsoft.com/office/drawing/2014/main" id="{5487974B-D37D-4746-A1FF-11C7C2095B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18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1</a:t>
            </a:r>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a:t>I know the multiplication and division facts for the 9 and 11 times tables.</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Look for patterns</a:t>
            </a:r>
            <a:r>
              <a:rPr lang="en-GB" altLang="en-US" dirty="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your ten times table </a:t>
            </a:r>
            <a:r>
              <a:rPr lang="en-GB" altLang="en-US" dirty="0">
                <a:cs typeface="Arial" pitchFamily="34" charset="0"/>
              </a:rPr>
              <a:t>–  Multiply a number by 10 and subtract the original  number</a:t>
            </a:r>
          </a:p>
          <a:p>
            <a:pPr lvl="0" eaLnBrk="0" fontAlgn="base" hangingPunct="0">
              <a:spcBef>
                <a:spcPct val="0"/>
              </a:spcBef>
              <a:spcAft>
                <a:spcPct val="0"/>
              </a:spcAft>
              <a:buClrTx/>
              <a:buSzTx/>
            </a:pPr>
            <a:r>
              <a:rPr lang="en-GB" altLang="en-US" dirty="0">
                <a:cs typeface="Arial" pitchFamily="34" charset="0"/>
              </a:rPr>
              <a:t>(e.g. 7 </a:t>
            </a:r>
            <a:r>
              <a:rPr lang="en-GB" dirty="0"/>
              <a:t>× 10 – 7 = 70 – 7 = 63). What do you notice?</a:t>
            </a:r>
          </a:p>
          <a:p>
            <a:pPr lvl="0" eaLnBrk="0" fontAlgn="base" hangingPunct="0">
              <a:spcBef>
                <a:spcPct val="0"/>
              </a:spcBef>
              <a:spcAft>
                <a:spcPct val="0"/>
              </a:spcAft>
              <a:buClrTx/>
              <a:buSzTx/>
            </a:pPr>
            <a:r>
              <a:rPr lang="en-GB" dirty="0">
                <a:cs typeface="Arial" pitchFamily="34" charset="0"/>
              </a:rPr>
              <a:t>What happens if you add your original number instead?</a:t>
            </a:r>
          </a:p>
          <a:p>
            <a:pPr lvl="0" eaLnBrk="0" fontAlgn="base" hangingPunct="0">
              <a:spcBef>
                <a:spcPct val="0"/>
              </a:spcBef>
              <a:spcAft>
                <a:spcPct val="0"/>
              </a:spcAft>
              <a:buClrTx/>
              <a:buSzTx/>
            </a:pPr>
            <a:r>
              <a:rPr lang="en-GB" dirty="0">
                <a:cs typeface="Arial" pitchFamily="34" charset="0"/>
              </a:rPr>
              <a:t>(e.g. </a:t>
            </a:r>
            <a:r>
              <a:rPr lang="en-GB" altLang="en-US" dirty="0">
                <a:cs typeface="Arial" pitchFamily="34" charset="0"/>
              </a:rPr>
              <a:t>7</a:t>
            </a:r>
            <a:r>
              <a:rPr lang="en-GB" dirty="0"/>
              <a:t> × 10 + 7 = 70 + 7 = </a:t>
            </a:r>
            <a:r>
              <a:rPr lang="en-GB" dirty="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4, 5, 6, 8 and 10 times tables. It might be worth practising these again!</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883118">
                  <a:extLst>
                    <a:ext uri="{9D8B030D-6E8A-4147-A177-3AD203B41FA5}">
                      <a16:colId xmlns:a16="http://schemas.microsoft.com/office/drawing/2014/main" val="20001"/>
                    </a:ext>
                  </a:extLst>
                </a:gridCol>
                <a:gridCol w="953765">
                  <a:extLst>
                    <a:ext uri="{9D8B030D-6E8A-4147-A177-3AD203B41FA5}">
                      <a16:colId xmlns:a16="http://schemas.microsoft.com/office/drawing/2014/main" val="20002"/>
                    </a:ext>
                  </a:extLst>
                </a:gridCol>
                <a:gridCol w="918442">
                  <a:extLst>
                    <a:ext uri="{9D8B030D-6E8A-4147-A177-3AD203B41FA5}">
                      <a16:colId xmlns:a16="http://schemas.microsoft.com/office/drawing/2014/main" val="20003"/>
                    </a:ext>
                  </a:extLst>
                </a:gridCol>
              </a:tblGrid>
              <a:tr h="2430272">
                <a:tc>
                  <a:txBody>
                    <a:bodyPr/>
                    <a:lstStyle/>
                    <a:p>
                      <a:pPr algn="ctr">
                        <a:lnSpc>
                          <a:spcPct val="115000"/>
                        </a:lnSpc>
                        <a:spcAft>
                          <a:spcPts val="0"/>
                        </a:spcAft>
                      </a:pPr>
                      <a:r>
                        <a:rPr lang="en-GB" sz="1050" dirty="0">
                          <a:effectLst/>
                        </a:rPr>
                        <a:t>9 × 1 = 9</a:t>
                      </a:r>
                    </a:p>
                    <a:p>
                      <a:pPr algn="ctr">
                        <a:lnSpc>
                          <a:spcPct val="115000"/>
                        </a:lnSpc>
                        <a:spcAft>
                          <a:spcPts val="0"/>
                        </a:spcAft>
                      </a:pPr>
                      <a:r>
                        <a:rPr lang="en-GB" sz="1050" dirty="0">
                          <a:effectLst/>
                        </a:rPr>
                        <a:t>9 × 2 = 18</a:t>
                      </a:r>
                    </a:p>
                    <a:p>
                      <a:pPr algn="ctr">
                        <a:lnSpc>
                          <a:spcPct val="115000"/>
                        </a:lnSpc>
                        <a:spcAft>
                          <a:spcPts val="0"/>
                        </a:spcAft>
                      </a:pPr>
                      <a:r>
                        <a:rPr lang="en-GB" sz="1050" baseline="0" dirty="0">
                          <a:effectLst/>
                        </a:rPr>
                        <a:t>9 </a:t>
                      </a:r>
                      <a:r>
                        <a:rPr lang="en-GB" sz="1050" dirty="0">
                          <a:effectLst/>
                        </a:rPr>
                        <a:t>× 3 = 27</a:t>
                      </a:r>
                    </a:p>
                    <a:p>
                      <a:pPr algn="ctr">
                        <a:lnSpc>
                          <a:spcPct val="115000"/>
                        </a:lnSpc>
                        <a:spcAft>
                          <a:spcPts val="0"/>
                        </a:spcAft>
                      </a:pPr>
                      <a:r>
                        <a:rPr lang="en-GB" sz="1050" dirty="0">
                          <a:effectLst/>
                        </a:rPr>
                        <a:t>9 × 4 = 36</a:t>
                      </a:r>
                    </a:p>
                    <a:p>
                      <a:pPr algn="ctr">
                        <a:lnSpc>
                          <a:spcPct val="115000"/>
                        </a:lnSpc>
                        <a:spcAft>
                          <a:spcPts val="0"/>
                        </a:spcAft>
                      </a:pPr>
                      <a:r>
                        <a:rPr lang="en-GB" sz="1050" dirty="0">
                          <a:effectLst/>
                        </a:rPr>
                        <a:t>9 × 5 = 45</a:t>
                      </a:r>
                    </a:p>
                    <a:p>
                      <a:pPr algn="ctr">
                        <a:lnSpc>
                          <a:spcPct val="115000"/>
                        </a:lnSpc>
                        <a:spcAft>
                          <a:spcPts val="0"/>
                        </a:spcAft>
                      </a:pPr>
                      <a:r>
                        <a:rPr lang="en-GB" sz="1050" baseline="0" dirty="0">
                          <a:effectLst/>
                        </a:rPr>
                        <a:t>9 </a:t>
                      </a:r>
                      <a:r>
                        <a:rPr lang="en-GB" sz="1050" dirty="0">
                          <a:effectLst/>
                        </a:rPr>
                        <a:t>× 6 = 54</a:t>
                      </a:r>
                    </a:p>
                    <a:p>
                      <a:pPr algn="ctr">
                        <a:lnSpc>
                          <a:spcPct val="115000"/>
                        </a:lnSpc>
                        <a:spcAft>
                          <a:spcPts val="0"/>
                        </a:spcAft>
                      </a:pPr>
                      <a:r>
                        <a:rPr lang="en-GB" sz="1050" dirty="0">
                          <a:effectLst/>
                        </a:rPr>
                        <a:t>9 × 7 = 63</a:t>
                      </a:r>
                    </a:p>
                    <a:p>
                      <a:pPr algn="ctr">
                        <a:lnSpc>
                          <a:spcPct val="115000"/>
                        </a:lnSpc>
                        <a:spcAft>
                          <a:spcPts val="0"/>
                        </a:spcAft>
                      </a:pPr>
                      <a:r>
                        <a:rPr lang="en-GB" sz="1050" dirty="0">
                          <a:effectLst/>
                        </a:rPr>
                        <a:t>9 × 8 = 72</a:t>
                      </a:r>
                    </a:p>
                    <a:p>
                      <a:pPr algn="ctr">
                        <a:lnSpc>
                          <a:spcPct val="115000"/>
                        </a:lnSpc>
                        <a:spcAft>
                          <a:spcPts val="0"/>
                        </a:spcAft>
                      </a:pPr>
                      <a:r>
                        <a:rPr lang="en-GB" sz="1050" dirty="0">
                          <a:effectLst/>
                        </a:rPr>
                        <a:t>9 × 9 = 81</a:t>
                      </a:r>
                    </a:p>
                    <a:p>
                      <a:pPr algn="ctr">
                        <a:lnSpc>
                          <a:spcPct val="115000"/>
                        </a:lnSpc>
                        <a:spcAft>
                          <a:spcPts val="0"/>
                        </a:spcAft>
                      </a:pPr>
                      <a:r>
                        <a:rPr lang="en-GB" sz="1050" dirty="0">
                          <a:effectLst/>
                        </a:rPr>
                        <a:t>9 × 10 = 90</a:t>
                      </a:r>
                    </a:p>
                    <a:p>
                      <a:pPr algn="ctr">
                        <a:lnSpc>
                          <a:spcPct val="115000"/>
                        </a:lnSpc>
                        <a:spcAft>
                          <a:spcPts val="0"/>
                        </a:spcAft>
                      </a:pPr>
                      <a:r>
                        <a:rPr lang="en-GB" sz="1050" dirty="0">
                          <a:effectLst/>
                        </a:rPr>
                        <a:t>9 × 11 = 99</a:t>
                      </a:r>
                    </a:p>
                    <a:p>
                      <a:pPr algn="ctr">
                        <a:lnSpc>
                          <a:spcPct val="115000"/>
                        </a:lnSpc>
                        <a:spcAft>
                          <a:spcPts val="0"/>
                        </a:spcAft>
                      </a:pPr>
                      <a:r>
                        <a:rPr lang="en-GB" sz="1050" dirty="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9 ÷ 9 = 1</a:t>
                      </a:r>
                    </a:p>
                    <a:p>
                      <a:pPr algn="ctr">
                        <a:lnSpc>
                          <a:spcPct val="115000"/>
                        </a:lnSpc>
                        <a:spcAft>
                          <a:spcPts val="0"/>
                        </a:spcAft>
                      </a:pPr>
                      <a:r>
                        <a:rPr lang="en-GB" sz="1050" dirty="0">
                          <a:effectLst/>
                        </a:rPr>
                        <a:t>18 ÷ 9</a:t>
                      </a:r>
                      <a:r>
                        <a:rPr lang="en-GB" sz="1050" baseline="0" dirty="0">
                          <a:effectLst/>
                        </a:rPr>
                        <a:t> </a:t>
                      </a:r>
                      <a:r>
                        <a:rPr lang="en-GB" sz="1050" dirty="0">
                          <a:effectLst/>
                        </a:rPr>
                        <a:t>= 2</a:t>
                      </a:r>
                    </a:p>
                    <a:p>
                      <a:pPr algn="ctr">
                        <a:lnSpc>
                          <a:spcPct val="115000"/>
                        </a:lnSpc>
                        <a:spcAft>
                          <a:spcPts val="0"/>
                        </a:spcAft>
                      </a:pPr>
                      <a:r>
                        <a:rPr lang="en-GB" sz="1050" dirty="0">
                          <a:effectLst/>
                        </a:rPr>
                        <a:t>27</a:t>
                      </a:r>
                      <a:r>
                        <a:rPr lang="en-GB" sz="1050" baseline="0" dirty="0">
                          <a:effectLst/>
                        </a:rPr>
                        <a:t> </a:t>
                      </a:r>
                      <a:r>
                        <a:rPr lang="en-GB" sz="1050" dirty="0">
                          <a:effectLst/>
                        </a:rPr>
                        <a:t>÷ 9 = 3</a:t>
                      </a:r>
                    </a:p>
                    <a:p>
                      <a:pPr algn="ctr">
                        <a:lnSpc>
                          <a:spcPct val="115000"/>
                        </a:lnSpc>
                        <a:spcAft>
                          <a:spcPts val="0"/>
                        </a:spcAft>
                      </a:pPr>
                      <a:r>
                        <a:rPr lang="en-GB" sz="1050" baseline="0" dirty="0">
                          <a:effectLst/>
                        </a:rPr>
                        <a:t>36 </a:t>
                      </a:r>
                      <a:r>
                        <a:rPr lang="en-GB" sz="1050" dirty="0">
                          <a:effectLst/>
                        </a:rPr>
                        <a:t>÷ 9</a:t>
                      </a:r>
                      <a:r>
                        <a:rPr lang="en-GB" sz="1050" baseline="0" dirty="0">
                          <a:effectLst/>
                        </a:rPr>
                        <a:t> </a:t>
                      </a:r>
                      <a:r>
                        <a:rPr lang="en-GB" sz="1050" dirty="0">
                          <a:effectLst/>
                        </a:rPr>
                        <a:t>= 4</a:t>
                      </a:r>
                    </a:p>
                    <a:p>
                      <a:pPr algn="ctr">
                        <a:lnSpc>
                          <a:spcPct val="115000"/>
                        </a:lnSpc>
                        <a:spcAft>
                          <a:spcPts val="0"/>
                        </a:spcAft>
                      </a:pPr>
                      <a:r>
                        <a:rPr lang="en-GB" sz="1050" baseline="0" dirty="0">
                          <a:effectLst/>
                        </a:rPr>
                        <a:t>45 </a:t>
                      </a:r>
                      <a:r>
                        <a:rPr lang="en-GB" sz="1050" dirty="0">
                          <a:effectLst/>
                        </a:rPr>
                        <a:t>÷ 9 = 5</a:t>
                      </a:r>
                    </a:p>
                    <a:p>
                      <a:pPr algn="ctr">
                        <a:lnSpc>
                          <a:spcPct val="115000"/>
                        </a:lnSpc>
                        <a:spcAft>
                          <a:spcPts val="0"/>
                        </a:spcAft>
                      </a:pPr>
                      <a:r>
                        <a:rPr lang="en-GB" sz="1050" baseline="0" dirty="0">
                          <a:effectLst/>
                        </a:rPr>
                        <a:t>54 </a:t>
                      </a:r>
                      <a:r>
                        <a:rPr lang="en-GB" sz="1050" dirty="0">
                          <a:effectLst/>
                        </a:rPr>
                        <a:t>÷ 9</a:t>
                      </a:r>
                      <a:r>
                        <a:rPr lang="en-GB" sz="1050" baseline="0" dirty="0">
                          <a:effectLst/>
                        </a:rPr>
                        <a:t> </a:t>
                      </a:r>
                      <a:r>
                        <a:rPr lang="en-GB" sz="1050" dirty="0">
                          <a:effectLst/>
                        </a:rPr>
                        <a:t>= 6</a:t>
                      </a:r>
                    </a:p>
                    <a:p>
                      <a:pPr algn="ctr">
                        <a:lnSpc>
                          <a:spcPct val="115000"/>
                        </a:lnSpc>
                        <a:spcAft>
                          <a:spcPts val="0"/>
                        </a:spcAft>
                      </a:pPr>
                      <a:r>
                        <a:rPr lang="en-GB" sz="1050" dirty="0">
                          <a:effectLst/>
                        </a:rPr>
                        <a:t>63 ÷ 9 = 7</a:t>
                      </a:r>
                    </a:p>
                    <a:p>
                      <a:pPr algn="ctr">
                        <a:lnSpc>
                          <a:spcPct val="115000"/>
                        </a:lnSpc>
                        <a:spcAft>
                          <a:spcPts val="0"/>
                        </a:spcAft>
                      </a:pPr>
                      <a:r>
                        <a:rPr lang="en-GB" sz="1050" dirty="0">
                          <a:effectLst/>
                        </a:rPr>
                        <a:t>72 ÷ 9</a:t>
                      </a:r>
                      <a:r>
                        <a:rPr lang="en-GB" sz="1050" baseline="0" dirty="0">
                          <a:effectLst/>
                        </a:rPr>
                        <a:t> </a:t>
                      </a:r>
                      <a:r>
                        <a:rPr lang="en-GB" sz="1050" dirty="0">
                          <a:effectLst/>
                        </a:rPr>
                        <a:t>= 8</a:t>
                      </a:r>
                    </a:p>
                    <a:p>
                      <a:pPr algn="ctr">
                        <a:lnSpc>
                          <a:spcPct val="115000"/>
                        </a:lnSpc>
                        <a:spcAft>
                          <a:spcPts val="0"/>
                        </a:spcAft>
                      </a:pPr>
                      <a:r>
                        <a:rPr lang="en-GB" sz="1050" dirty="0">
                          <a:effectLst/>
                        </a:rPr>
                        <a:t>81 ÷ 9 = 9</a:t>
                      </a:r>
                    </a:p>
                    <a:p>
                      <a:pPr algn="ctr">
                        <a:lnSpc>
                          <a:spcPct val="115000"/>
                        </a:lnSpc>
                        <a:spcAft>
                          <a:spcPts val="0"/>
                        </a:spcAft>
                      </a:pPr>
                      <a:r>
                        <a:rPr lang="en-GB" sz="1050" dirty="0">
                          <a:effectLst/>
                        </a:rPr>
                        <a:t>90 ÷ 9 = 10</a:t>
                      </a:r>
                    </a:p>
                    <a:p>
                      <a:pPr algn="ctr">
                        <a:lnSpc>
                          <a:spcPct val="115000"/>
                        </a:lnSpc>
                        <a:spcAft>
                          <a:spcPts val="0"/>
                        </a:spcAft>
                      </a:pPr>
                      <a:r>
                        <a:rPr lang="en-GB" sz="1050" dirty="0">
                          <a:effectLst/>
                        </a:rPr>
                        <a:t>99 ÷ 9</a:t>
                      </a:r>
                      <a:r>
                        <a:rPr lang="en-GB" sz="1050" baseline="0" dirty="0">
                          <a:effectLst/>
                        </a:rPr>
                        <a:t> </a:t>
                      </a:r>
                      <a:r>
                        <a:rPr lang="en-GB" sz="1050" dirty="0">
                          <a:effectLst/>
                        </a:rPr>
                        <a:t>= 11</a:t>
                      </a:r>
                    </a:p>
                    <a:p>
                      <a:pPr algn="ctr">
                        <a:lnSpc>
                          <a:spcPct val="115000"/>
                        </a:lnSpc>
                        <a:spcAft>
                          <a:spcPts val="0"/>
                        </a:spcAft>
                      </a:pPr>
                      <a:r>
                        <a:rPr lang="en-GB" sz="1050" dirty="0">
                          <a:effectLst/>
                        </a:rPr>
                        <a:t>108 ÷ 9</a:t>
                      </a:r>
                      <a:r>
                        <a:rPr lang="en-GB" sz="1050" baseline="0" dirty="0">
                          <a:effectLst/>
                        </a:rPr>
                        <a:t> </a:t>
                      </a:r>
                      <a:r>
                        <a:rPr lang="en-GB" sz="1050" dirty="0">
                          <a:effectLst/>
                        </a:rPr>
                        <a:t>= 12</a:t>
                      </a:r>
                    </a:p>
                    <a:p>
                      <a:pPr algn="ctr">
                        <a:lnSpc>
                          <a:spcPct val="115000"/>
                        </a:lnSpc>
                        <a:spcAft>
                          <a:spcPts val="0"/>
                        </a:spcAft>
                      </a:pP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4  = 44</a:t>
                      </a:r>
                    </a:p>
                    <a:p>
                      <a:pPr algn="ctr">
                        <a:lnSpc>
                          <a:spcPct val="115000"/>
                        </a:lnSpc>
                        <a:spcAft>
                          <a:spcPts val="0"/>
                        </a:spcAft>
                      </a:pPr>
                      <a:r>
                        <a:rPr lang="en-GB" sz="1050" dirty="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8  = 88</a:t>
                      </a:r>
                    </a:p>
                    <a:p>
                      <a:pPr algn="ctr">
                        <a:lnSpc>
                          <a:spcPct val="115000"/>
                        </a:lnSpc>
                        <a:spcAft>
                          <a:spcPts val="0"/>
                        </a:spcAft>
                      </a:pPr>
                      <a:r>
                        <a:rPr lang="en-GB" sz="1050" dirty="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110÷11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121÷11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132÷11 = 12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 × ⃝ = 54 or ⃝ ÷ 9 = 11.</a:t>
            </a:r>
          </a:p>
          <a:p>
            <a:endParaRPr lang="en-GB" dirty="0"/>
          </a:p>
        </p:txBody>
      </p:sp>
      <p:pic>
        <p:nvPicPr>
          <p:cNvPr id="5" name="Picture 2" descr="Chapel Allerton Primary School PSA - Home | Facebook">
            <a:extLst>
              <a:ext uri="{FF2B5EF4-FFF2-40B4-BE49-F238E27FC236}">
                <a16:creationId xmlns:a16="http://schemas.microsoft.com/office/drawing/2014/main" id="{35F1DFA9-F5BB-4A02-BC77-BBD49DF69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3676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2</a:t>
            </a:r>
          </a:p>
        </p:txBody>
      </p:sp>
      <p:sp>
        <p:nvSpPr>
          <p:cNvPr id="3" name="Text Placeholder 2"/>
          <p:cNvSpPr>
            <a:spLocks noGrp="1"/>
          </p:cNvSpPr>
          <p:nvPr>
            <p:ph type="body" sz="quarter" idx="11"/>
          </p:nvPr>
        </p:nvSpPr>
        <p:spPr/>
        <p:txBody>
          <a:bodyPr/>
          <a:lstStyle/>
          <a:p>
            <a:r>
              <a:rPr lang="en-GB" dirty="0"/>
              <a:t>I know the multiplication and division facts for the 7 times table.</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Order of difficulty</a:t>
            </a:r>
            <a:r>
              <a:rPr lang="en-GB" altLang="en-US" dirty="0">
                <a:cs typeface="Arial" pitchFamily="34" charset="0"/>
              </a:rPr>
              <a:t> – Ask your child to order these facts from the easiest to the most challenging. Can they explain why some facts are easier to remember? Then focus on practising the most challenging facts.</a:t>
            </a:r>
            <a:endParaRPr lang="en-GB" dirty="0">
              <a:cs typeface="Arial" pitchFamily="34" charset="0"/>
            </a:endParaRP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7</a:t>
                      </a:r>
                      <a:r>
                        <a:rPr lang="en-GB" sz="1100" baseline="0" dirty="0">
                          <a:effectLst/>
                        </a:rPr>
                        <a:t> </a:t>
                      </a:r>
                      <a:r>
                        <a:rPr lang="en-GB" sz="1100" dirty="0">
                          <a:effectLst/>
                        </a:rPr>
                        <a:t>× 2 = 14</a:t>
                      </a:r>
                    </a:p>
                    <a:p>
                      <a:pPr algn="ctr">
                        <a:lnSpc>
                          <a:spcPct val="115000"/>
                        </a:lnSpc>
                        <a:spcAft>
                          <a:spcPts val="0"/>
                        </a:spcAft>
                      </a:pPr>
                      <a:r>
                        <a:rPr lang="en-GB" sz="1100" baseline="0" dirty="0">
                          <a:effectLst/>
                        </a:rPr>
                        <a:t>7 </a:t>
                      </a:r>
                      <a:r>
                        <a:rPr lang="en-GB" sz="1100" dirty="0">
                          <a:effectLst/>
                        </a:rPr>
                        <a:t>× 3 = 21</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7 × 5 = 35</a:t>
                      </a:r>
                    </a:p>
                    <a:p>
                      <a:pPr algn="ctr">
                        <a:lnSpc>
                          <a:spcPct val="115000"/>
                        </a:lnSpc>
                        <a:spcAft>
                          <a:spcPts val="0"/>
                        </a:spcAft>
                      </a:pPr>
                      <a:r>
                        <a:rPr lang="en-GB" sz="1100" baseline="0" dirty="0">
                          <a:effectLst/>
                        </a:rPr>
                        <a:t>7 </a:t>
                      </a:r>
                      <a:r>
                        <a:rPr lang="en-GB" sz="1100" dirty="0">
                          <a:effectLst/>
                        </a:rPr>
                        <a:t>× 6 =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7 × 9 = 63</a:t>
                      </a:r>
                    </a:p>
                    <a:p>
                      <a:pPr algn="ctr">
                        <a:lnSpc>
                          <a:spcPct val="115000"/>
                        </a:lnSpc>
                        <a:spcAft>
                          <a:spcPts val="0"/>
                        </a:spcAft>
                      </a:pPr>
                      <a:r>
                        <a:rPr lang="en-GB" sz="1100" dirty="0">
                          <a:effectLst/>
                        </a:rPr>
                        <a:t>7 × 10 = 70</a:t>
                      </a:r>
                    </a:p>
                    <a:p>
                      <a:pPr algn="ctr">
                        <a:lnSpc>
                          <a:spcPct val="115000"/>
                        </a:lnSpc>
                        <a:spcAft>
                          <a:spcPts val="0"/>
                        </a:spcAft>
                      </a:pPr>
                      <a:r>
                        <a:rPr lang="en-GB" sz="1100" dirty="0">
                          <a:effectLst/>
                        </a:rPr>
                        <a:t>7 × 11 = 77</a:t>
                      </a:r>
                    </a:p>
                    <a:p>
                      <a:pPr algn="ctr">
                        <a:lnSpc>
                          <a:spcPct val="115000"/>
                        </a:lnSpc>
                        <a:spcAft>
                          <a:spcPts val="0"/>
                        </a:spcAft>
                      </a:pPr>
                      <a:r>
                        <a:rPr lang="en-GB" sz="1100" dirty="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7 = 7</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3 × 7</a:t>
                      </a:r>
                      <a:r>
                        <a:rPr lang="en-GB" sz="1100" baseline="0" dirty="0">
                          <a:effectLst/>
                        </a:rPr>
                        <a:t> </a:t>
                      </a:r>
                      <a:r>
                        <a:rPr lang="en-GB" sz="1100" dirty="0">
                          <a:effectLst/>
                        </a:rPr>
                        <a:t>= 21</a:t>
                      </a:r>
                    </a:p>
                    <a:p>
                      <a:pPr algn="ctr">
                        <a:lnSpc>
                          <a:spcPct val="115000"/>
                        </a:lnSpc>
                        <a:spcAft>
                          <a:spcPts val="0"/>
                        </a:spcAft>
                      </a:pPr>
                      <a:r>
                        <a:rPr lang="en-GB" sz="1100" dirty="0">
                          <a:effectLst/>
                        </a:rPr>
                        <a:t>4 × 7</a:t>
                      </a:r>
                      <a:r>
                        <a:rPr lang="en-GB" sz="1100" baseline="0" dirty="0">
                          <a:effectLst/>
                        </a:rPr>
                        <a:t> </a:t>
                      </a:r>
                      <a:r>
                        <a:rPr lang="en-GB" sz="1100" dirty="0">
                          <a:effectLst/>
                        </a:rPr>
                        <a:t>= 28</a:t>
                      </a:r>
                    </a:p>
                    <a:p>
                      <a:pPr algn="ctr">
                        <a:lnSpc>
                          <a:spcPct val="115000"/>
                        </a:lnSpc>
                        <a:spcAft>
                          <a:spcPts val="0"/>
                        </a:spcAft>
                      </a:pPr>
                      <a:r>
                        <a:rPr lang="en-GB" sz="1100" dirty="0">
                          <a:effectLst/>
                        </a:rPr>
                        <a:t>5 × 7 = 35</a:t>
                      </a:r>
                    </a:p>
                    <a:p>
                      <a:pPr algn="ctr">
                        <a:lnSpc>
                          <a:spcPct val="115000"/>
                        </a:lnSpc>
                        <a:spcAft>
                          <a:spcPts val="0"/>
                        </a:spcAft>
                      </a:pPr>
                      <a:r>
                        <a:rPr lang="en-GB" sz="1100" baseline="0" dirty="0">
                          <a:effectLst/>
                        </a:rPr>
                        <a:t>6 </a:t>
                      </a:r>
                      <a:r>
                        <a:rPr lang="en-GB" sz="1100" dirty="0">
                          <a:effectLst/>
                        </a:rPr>
                        <a:t>× 7</a:t>
                      </a:r>
                      <a:r>
                        <a:rPr lang="en-GB" sz="1100" baseline="0" dirty="0">
                          <a:effectLst/>
                        </a:rPr>
                        <a:t> </a:t>
                      </a:r>
                      <a:r>
                        <a:rPr lang="en-GB" sz="1100" dirty="0">
                          <a:effectLst/>
                        </a:rPr>
                        <a:t>=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9 × 7 = 63</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11 × 7 = 77</a:t>
                      </a:r>
                    </a:p>
                    <a:p>
                      <a:pPr algn="ctr">
                        <a:lnSpc>
                          <a:spcPct val="115000"/>
                        </a:lnSpc>
                        <a:spcAft>
                          <a:spcPts val="0"/>
                        </a:spcAft>
                      </a:pPr>
                      <a:r>
                        <a:rPr lang="en-GB" sz="1100" dirty="0">
                          <a:effectLst/>
                        </a:rPr>
                        <a:t>12 × 7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7 ÷ 7 = 1</a:t>
                      </a:r>
                    </a:p>
                    <a:p>
                      <a:pPr algn="ctr">
                        <a:lnSpc>
                          <a:spcPct val="115000"/>
                        </a:lnSpc>
                        <a:spcAft>
                          <a:spcPts val="0"/>
                        </a:spcAft>
                      </a:pPr>
                      <a:r>
                        <a:rPr lang="en-GB" sz="1100" dirty="0">
                          <a:effectLst/>
                        </a:rPr>
                        <a:t>14 ÷ 7</a:t>
                      </a:r>
                      <a:r>
                        <a:rPr lang="en-GB" sz="1100" baseline="0" dirty="0">
                          <a:effectLst/>
                        </a:rPr>
                        <a:t> </a:t>
                      </a:r>
                      <a:r>
                        <a:rPr lang="en-GB" sz="1100" dirty="0">
                          <a:effectLst/>
                        </a:rPr>
                        <a:t>= 2</a:t>
                      </a:r>
                    </a:p>
                    <a:p>
                      <a:pPr algn="ctr">
                        <a:lnSpc>
                          <a:spcPct val="115000"/>
                        </a:lnSpc>
                        <a:spcAft>
                          <a:spcPts val="0"/>
                        </a:spcAft>
                      </a:pPr>
                      <a:r>
                        <a:rPr lang="en-GB" sz="1100" dirty="0">
                          <a:effectLst/>
                        </a:rPr>
                        <a:t>21</a:t>
                      </a:r>
                      <a:r>
                        <a:rPr lang="en-GB" sz="1100" baseline="0" dirty="0">
                          <a:effectLst/>
                        </a:rPr>
                        <a:t> </a:t>
                      </a:r>
                      <a:r>
                        <a:rPr lang="en-GB" sz="1100" dirty="0">
                          <a:effectLst/>
                        </a:rPr>
                        <a:t>÷ 7 = 3</a:t>
                      </a:r>
                    </a:p>
                    <a:p>
                      <a:pPr algn="ctr">
                        <a:lnSpc>
                          <a:spcPct val="115000"/>
                        </a:lnSpc>
                        <a:spcAft>
                          <a:spcPts val="0"/>
                        </a:spcAft>
                      </a:pPr>
                      <a:r>
                        <a:rPr lang="en-GB" sz="1100" baseline="0" dirty="0">
                          <a:effectLst/>
                        </a:rPr>
                        <a:t>28 </a:t>
                      </a:r>
                      <a:r>
                        <a:rPr lang="en-GB" sz="1100" dirty="0">
                          <a:effectLst/>
                        </a:rPr>
                        <a:t>÷ 7</a:t>
                      </a:r>
                      <a:r>
                        <a:rPr lang="en-GB" sz="1100" baseline="0" dirty="0">
                          <a:effectLst/>
                        </a:rPr>
                        <a:t> </a:t>
                      </a:r>
                      <a:r>
                        <a:rPr lang="en-GB" sz="1100" dirty="0">
                          <a:effectLst/>
                        </a:rPr>
                        <a:t>= 4</a:t>
                      </a:r>
                    </a:p>
                    <a:p>
                      <a:pPr algn="ctr">
                        <a:lnSpc>
                          <a:spcPct val="115000"/>
                        </a:lnSpc>
                        <a:spcAft>
                          <a:spcPts val="0"/>
                        </a:spcAft>
                      </a:pPr>
                      <a:r>
                        <a:rPr lang="en-GB" sz="1100" baseline="0" dirty="0">
                          <a:effectLst/>
                        </a:rPr>
                        <a:t>35 </a:t>
                      </a:r>
                      <a:r>
                        <a:rPr lang="en-GB" sz="1100" dirty="0">
                          <a:effectLst/>
                        </a:rPr>
                        <a:t>÷ 7 = 5</a:t>
                      </a:r>
                    </a:p>
                    <a:p>
                      <a:pPr algn="ctr">
                        <a:lnSpc>
                          <a:spcPct val="115000"/>
                        </a:lnSpc>
                        <a:spcAft>
                          <a:spcPts val="0"/>
                        </a:spcAft>
                      </a:pPr>
                      <a:r>
                        <a:rPr lang="en-GB" sz="1100" baseline="0" dirty="0">
                          <a:effectLst/>
                        </a:rPr>
                        <a:t>42 </a:t>
                      </a:r>
                      <a:r>
                        <a:rPr lang="en-GB" sz="1100" dirty="0">
                          <a:effectLst/>
                        </a:rPr>
                        <a:t>÷ 7</a:t>
                      </a:r>
                      <a:r>
                        <a:rPr lang="en-GB" sz="1100" baseline="0" dirty="0">
                          <a:effectLst/>
                        </a:rPr>
                        <a:t> </a:t>
                      </a:r>
                      <a:r>
                        <a:rPr lang="en-GB" sz="1100" dirty="0">
                          <a:effectLst/>
                        </a:rPr>
                        <a:t>= 6</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7</a:t>
                      </a:r>
                      <a:r>
                        <a:rPr lang="en-GB" sz="1100" baseline="0" dirty="0">
                          <a:effectLst/>
                        </a:rPr>
                        <a:t> </a:t>
                      </a:r>
                      <a:r>
                        <a:rPr lang="en-GB" sz="1100" dirty="0">
                          <a:effectLst/>
                        </a:rPr>
                        <a:t>= 8</a:t>
                      </a:r>
                    </a:p>
                    <a:p>
                      <a:pPr algn="ctr">
                        <a:lnSpc>
                          <a:spcPct val="115000"/>
                        </a:lnSpc>
                        <a:spcAft>
                          <a:spcPts val="0"/>
                        </a:spcAft>
                      </a:pPr>
                      <a:r>
                        <a:rPr lang="en-GB" sz="1100" dirty="0">
                          <a:effectLst/>
                        </a:rPr>
                        <a:t>63 ÷ 7 = 9</a:t>
                      </a:r>
                    </a:p>
                    <a:p>
                      <a:pPr algn="ctr">
                        <a:lnSpc>
                          <a:spcPct val="115000"/>
                        </a:lnSpc>
                        <a:spcAft>
                          <a:spcPts val="0"/>
                        </a:spcAft>
                      </a:pPr>
                      <a:r>
                        <a:rPr lang="en-GB" sz="1100" dirty="0">
                          <a:effectLst/>
                        </a:rPr>
                        <a:t>70 ÷ 7</a:t>
                      </a:r>
                      <a:r>
                        <a:rPr lang="en-GB" sz="1100" baseline="0" dirty="0">
                          <a:effectLst/>
                        </a:rPr>
                        <a:t> </a:t>
                      </a:r>
                      <a:r>
                        <a:rPr lang="en-GB" sz="1100" dirty="0">
                          <a:effectLst/>
                        </a:rPr>
                        <a:t>= 10</a:t>
                      </a:r>
                    </a:p>
                    <a:p>
                      <a:pPr algn="ctr">
                        <a:lnSpc>
                          <a:spcPct val="115000"/>
                        </a:lnSpc>
                        <a:spcAft>
                          <a:spcPts val="0"/>
                        </a:spcAft>
                      </a:pPr>
                      <a:r>
                        <a:rPr lang="en-GB" sz="1100" dirty="0">
                          <a:effectLst/>
                        </a:rPr>
                        <a:t>77 ÷ 7</a:t>
                      </a:r>
                      <a:r>
                        <a:rPr lang="en-GB" sz="1100" baseline="0" dirty="0">
                          <a:effectLst/>
                        </a:rPr>
                        <a:t> </a:t>
                      </a:r>
                      <a:r>
                        <a:rPr lang="en-GB" sz="1100" dirty="0">
                          <a:effectLst/>
                        </a:rPr>
                        <a:t>= 11</a:t>
                      </a:r>
                    </a:p>
                    <a:p>
                      <a:pPr algn="ctr">
                        <a:lnSpc>
                          <a:spcPct val="115000"/>
                        </a:lnSpc>
                        <a:spcAft>
                          <a:spcPts val="0"/>
                        </a:spcAft>
                      </a:pPr>
                      <a:r>
                        <a:rPr lang="en-GB" sz="1100" dirty="0">
                          <a:effectLst/>
                        </a:rPr>
                        <a:t>84 ÷ 7</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14 ÷ 2</a:t>
                      </a:r>
                      <a:r>
                        <a:rPr lang="en-GB" sz="1100" baseline="0" dirty="0">
                          <a:effectLst/>
                        </a:rPr>
                        <a:t> </a:t>
                      </a:r>
                      <a:r>
                        <a:rPr lang="en-GB" sz="1100" dirty="0">
                          <a:effectLst/>
                        </a:rPr>
                        <a:t>= 7</a:t>
                      </a:r>
                    </a:p>
                    <a:p>
                      <a:pPr algn="ctr">
                        <a:lnSpc>
                          <a:spcPct val="115000"/>
                        </a:lnSpc>
                        <a:spcAft>
                          <a:spcPts val="0"/>
                        </a:spcAft>
                      </a:pPr>
                      <a:r>
                        <a:rPr lang="en-GB" sz="1100" dirty="0">
                          <a:effectLst/>
                        </a:rPr>
                        <a:t>21</a:t>
                      </a:r>
                      <a:r>
                        <a:rPr lang="en-GB" sz="1100" baseline="0" dirty="0">
                          <a:effectLst/>
                        </a:rPr>
                        <a:t> </a:t>
                      </a:r>
                      <a:r>
                        <a:rPr lang="en-GB" sz="1100" dirty="0">
                          <a:effectLst/>
                        </a:rPr>
                        <a:t>÷ 3 = 7</a:t>
                      </a:r>
                    </a:p>
                    <a:p>
                      <a:pPr algn="ctr">
                        <a:lnSpc>
                          <a:spcPct val="115000"/>
                        </a:lnSpc>
                        <a:spcAft>
                          <a:spcPts val="0"/>
                        </a:spcAft>
                      </a:pPr>
                      <a:r>
                        <a:rPr lang="en-GB" sz="1100" baseline="0" dirty="0">
                          <a:effectLst/>
                        </a:rPr>
                        <a:t>28 </a:t>
                      </a:r>
                      <a:r>
                        <a:rPr lang="en-GB" sz="1100" dirty="0">
                          <a:effectLst/>
                        </a:rPr>
                        <a:t>÷ 4</a:t>
                      </a:r>
                      <a:r>
                        <a:rPr lang="en-GB" sz="1100" baseline="0" dirty="0">
                          <a:effectLst/>
                        </a:rPr>
                        <a:t> </a:t>
                      </a:r>
                      <a:r>
                        <a:rPr lang="en-GB" sz="1100" dirty="0">
                          <a:effectLst/>
                        </a:rPr>
                        <a:t>= 7</a:t>
                      </a:r>
                    </a:p>
                    <a:p>
                      <a:pPr algn="ctr">
                        <a:lnSpc>
                          <a:spcPct val="115000"/>
                        </a:lnSpc>
                        <a:spcAft>
                          <a:spcPts val="0"/>
                        </a:spcAft>
                      </a:pPr>
                      <a:r>
                        <a:rPr lang="en-GB" sz="1100" baseline="0" dirty="0">
                          <a:effectLst/>
                        </a:rPr>
                        <a:t>35 </a:t>
                      </a:r>
                      <a:r>
                        <a:rPr lang="en-GB" sz="1100" dirty="0">
                          <a:effectLst/>
                        </a:rPr>
                        <a:t>÷ 5 = 7</a:t>
                      </a:r>
                    </a:p>
                    <a:p>
                      <a:pPr algn="ctr">
                        <a:lnSpc>
                          <a:spcPct val="115000"/>
                        </a:lnSpc>
                        <a:spcAft>
                          <a:spcPts val="0"/>
                        </a:spcAft>
                      </a:pPr>
                      <a:r>
                        <a:rPr lang="en-GB" sz="1100" baseline="0" dirty="0">
                          <a:effectLst/>
                        </a:rPr>
                        <a:t>42 </a:t>
                      </a:r>
                      <a:r>
                        <a:rPr lang="en-GB" sz="1100" dirty="0">
                          <a:effectLst/>
                        </a:rPr>
                        <a:t>÷ 6</a:t>
                      </a:r>
                      <a:r>
                        <a:rPr lang="en-GB" sz="1100" baseline="0" dirty="0">
                          <a:effectLst/>
                        </a:rPr>
                        <a:t> </a:t>
                      </a:r>
                      <a:r>
                        <a:rPr lang="en-GB" sz="1100" dirty="0">
                          <a:effectLst/>
                        </a:rPr>
                        <a:t>= 7</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8</a:t>
                      </a:r>
                      <a:r>
                        <a:rPr lang="en-GB" sz="1100" baseline="0" dirty="0">
                          <a:effectLst/>
                        </a:rPr>
                        <a:t> </a:t>
                      </a:r>
                      <a:r>
                        <a:rPr lang="en-GB" sz="1100" dirty="0">
                          <a:effectLst/>
                        </a:rPr>
                        <a:t>= 7</a:t>
                      </a:r>
                    </a:p>
                    <a:p>
                      <a:pPr algn="ctr">
                        <a:lnSpc>
                          <a:spcPct val="115000"/>
                        </a:lnSpc>
                        <a:spcAft>
                          <a:spcPts val="0"/>
                        </a:spcAft>
                      </a:pPr>
                      <a:r>
                        <a:rPr lang="en-GB" sz="1100" dirty="0">
                          <a:effectLst/>
                        </a:rPr>
                        <a:t>63 ÷ 9 = 7</a:t>
                      </a:r>
                    </a:p>
                    <a:p>
                      <a:pPr algn="ctr">
                        <a:lnSpc>
                          <a:spcPct val="115000"/>
                        </a:lnSpc>
                        <a:spcAft>
                          <a:spcPts val="0"/>
                        </a:spcAft>
                      </a:pPr>
                      <a:r>
                        <a:rPr lang="en-GB" sz="1100" dirty="0">
                          <a:effectLst/>
                        </a:rPr>
                        <a:t>70 ÷ 10</a:t>
                      </a:r>
                      <a:r>
                        <a:rPr lang="en-GB" sz="1100" baseline="0" dirty="0">
                          <a:effectLst/>
                        </a:rPr>
                        <a:t> </a:t>
                      </a:r>
                      <a:r>
                        <a:rPr lang="en-GB" sz="1100" dirty="0">
                          <a:effectLst/>
                        </a:rPr>
                        <a:t>= 7</a:t>
                      </a:r>
                    </a:p>
                    <a:p>
                      <a:pPr algn="ctr">
                        <a:lnSpc>
                          <a:spcPct val="115000"/>
                        </a:lnSpc>
                        <a:spcAft>
                          <a:spcPts val="0"/>
                        </a:spcAft>
                      </a:pPr>
                      <a:r>
                        <a:rPr lang="en-GB" sz="1100" dirty="0">
                          <a:effectLst/>
                        </a:rPr>
                        <a:t>77 ÷ 11</a:t>
                      </a:r>
                      <a:r>
                        <a:rPr lang="en-GB" sz="1100" baseline="0" dirty="0">
                          <a:effectLst/>
                        </a:rPr>
                        <a:t> </a:t>
                      </a:r>
                      <a:r>
                        <a:rPr lang="en-GB" sz="1100" dirty="0">
                          <a:effectLst/>
                        </a:rPr>
                        <a:t>= 7</a:t>
                      </a:r>
                    </a:p>
                    <a:p>
                      <a:pPr algn="ctr">
                        <a:lnSpc>
                          <a:spcPct val="115000"/>
                        </a:lnSpc>
                        <a:spcAft>
                          <a:spcPts val="0"/>
                        </a:spcAft>
                      </a:pPr>
                      <a:r>
                        <a:rPr lang="en-GB" sz="1100" dirty="0">
                          <a:effectLst/>
                        </a:rPr>
                        <a:t>84 ÷ 12</a:t>
                      </a:r>
                      <a:r>
                        <a:rPr lang="en-GB" sz="1100" baseline="0" dirty="0">
                          <a:effectLst/>
                        </a:rPr>
                        <a:t> </a:t>
                      </a:r>
                      <a:r>
                        <a:rPr lang="en-GB" sz="1100" dirty="0">
                          <a:effectLst/>
                        </a:rPr>
                        <a:t>=7</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7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endParaRPr lang="en-GB" dirty="0"/>
          </a:p>
        </p:txBody>
      </p:sp>
      <p:pic>
        <p:nvPicPr>
          <p:cNvPr id="5" name="Picture 2" descr="Chapel Allerton Primary School PSA - Home | Facebook">
            <a:extLst>
              <a:ext uri="{FF2B5EF4-FFF2-40B4-BE49-F238E27FC236}">
                <a16:creationId xmlns:a16="http://schemas.microsoft.com/office/drawing/2014/main" id="{51DE20A9-BDC4-491A-B304-68ABF9F7AE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6432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892C50C0415949A154FF8F1E417460" ma:contentTypeVersion="14" ma:contentTypeDescription="Create a new document." ma:contentTypeScope="" ma:versionID="d8a1130711c02be5625477c262900760">
  <xsd:schema xmlns:xsd="http://www.w3.org/2001/XMLSchema" xmlns:xs="http://www.w3.org/2001/XMLSchema" xmlns:p="http://schemas.microsoft.com/office/2006/metadata/properties" xmlns:ns2="fb8d824d-abd2-4031-a90f-b4b0bfd3b20f" xmlns:ns3="2b0ae7d6-5d51-4969-b511-670d2dc995d7" targetNamespace="http://schemas.microsoft.com/office/2006/metadata/properties" ma:root="true" ma:fieldsID="512f0720c12f318393b3f71418f22cc3" ns2:_="" ns3:_="">
    <xsd:import namespace="fb8d824d-abd2-4031-a90f-b4b0bfd3b20f"/>
    <xsd:import namespace="2b0ae7d6-5d51-4969-b511-670d2dc995d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8d824d-abd2-4031-a90f-b4b0bfd3b2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9108bd2-e5e8-4e35-b5be-b5268956d34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b0ae7d6-5d51-4969-b511-670d2dc995d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d5f903c1-9c4d-4101-b377-b37548ca785a}" ma:internalName="TaxCatchAll" ma:showField="CatchAllData" ma:web="2b0ae7d6-5d51-4969-b511-670d2dc995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b8d824d-abd2-4031-a90f-b4b0bfd3b20f">
      <Terms xmlns="http://schemas.microsoft.com/office/infopath/2007/PartnerControls"/>
    </lcf76f155ced4ddcb4097134ff3c332f>
    <TaxCatchAll xmlns="2b0ae7d6-5d51-4969-b511-670d2dc995d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FA7D81-255F-4D6F-9750-6C68816CC4DD}">
  <ds:schemaRefs>
    <ds:schemaRef ds:uri="2b0ae7d6-5d51-4969-b511-670d2dc995d7"/>
    <ds:schemaRef ds:uri="fb8d824d-abd2-4031-a90f-b4b0bfd3b20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43EE4CB-4B38-4DAC-A9CF-4E4E616ECC77}">
  <ds:schemaRefs>
    <ds:schemaRef ds:uri="2b0ae7d6-5d51-4969-b511-670d2dc995d7"/>
    <ds:schemaRef ds:uri="fb8d824d-abd2-4031-a90f-b4b0bfd3b20f"/>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E9995B0-F9AF-4496-89F1-AE52146C03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TotalTime>
  <Words>3093</Words>
  <Application>Microsoft Office PowerPoint</Application>
  <PresentationFormat>On-screen Show (4:3)</PresentationFormat>
  <Paragraphs>393</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Bookman Old Style</vt:lpstr>
      <vt:lpstr>Calibri</vt:lpstr>
      <vt:lpstr>Gill Sans MT</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Kate Ajulo</cp:lastModifiedBy>
  <cp:revision>2</cp:revision>
  <dcterms:created xsi:type="dcterms:W3CDTF">2014-08-28T09:37:14Z</dcterms:created>
  <dcterms:modified xsi:type="dcterms:W3CDTF">2022-11-29T11:24:01Z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0x0101007B892C50C0415949A154FF8F1E417460</vt:lpwstr>
  </property>
  <property fmtid="{D5CDD505-2E9C-101B-9397-08002B2CF9AE}" pid="3" name="Order">
    <vt:r8>156000</vt:r8>
  </property>
  <property fmtid="{D5CDD505-2E9C-101B-9397-08002B2CF9AE}" pid="4" name="MediaServiceImageTags">
    <vt:lpwstr/>
  </property>
</Properties>
</file>