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83" r:id="rId5"/>
    <p:sldId id="268" r:id="rId6"/>
    <p:sldId id="286" r:id="rId7"/>
    <p:sldId id="271" r:id="rId8"/>
    <p:sldId id="270" r:id="rId9"/>
    <p:sldId id="285" r:id="rId10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662331-B5BF-957C-88C9-E57310693F01}" v="4" dt="2020-12-09T11:17:15.5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71" autoAdjust="0"/>
  </p:normalViewPr>
  <p:slideViewPr>
    <p:cSldViewPr>
      <p:cViewPr varScale="1">
        <p:scale>
          <a:sx n="61" d="100"/>
          <a:sy n="61" d="100"/>
        </p:scale>
        <p:origin x="2510" y="58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48" y="592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Pickard" userId="S::r.pickard@chapelallertonprimary.co.uk::ec9adbff-3db0-4e04-8b4e-e4229cab66db" providerId="AD" clId="Web-{0B662331-B5BF-957C-88C9-E57310693F01}"/>
    <pc:docChg chg="addSld delSld">
      <pc:chgData name="Ruth Pickard" userId="S::r.pickard@chapelallertonprimary.co.uk::ec9adbff-3db0-4e04-8b4e-e4229cab66db" providerId="AD" clId="Web-{0B662331-B5BF-957C-88C9-E57310693F01}" dt="2020-12-09T11:17:15.469" v="3"/>
      <pc:docMkLst>
        <pc:docMk/>
      </pc:docMkLst>
      <pc:sldChg chg="add del">
        <pc:chgData name="Ruth Pickard" userId="S::r.pickard@chapelallertonprimary.co.uk::ec9adbff-3db0-4e04-8b4e-e4229cab66db" providerId="AD" clId="Web-{0B662331-B5BF-957C-88C9-E57310693F01}" dt="2020-12-09T11:17:14.422" v="2"/>
        <pc:sldMkLst>
          <pc:docMk/>
          <pc:sldMk cId="2600339875" sldId="268"/>
        </pc:sldMkLst>
      </pc:sldChg>
      <pc:sldChg chg="add del">
        <pc:chgData name="Ruth Pickard" userId="S::r.pickard@chapelallertonprimary.co.uk::ec9adbff-3db0-4e04-8b4e-e4229cab66db" providerId="AD" clId="Web-{0B662331-B5BF-957C-88C9-E57310693F01}" dt="2020-12-09T11:17:15.469" v="3"/>
        <pc:sldMkLst>
          <pc:docMk/>
          <pc:sldMk cId="916319652" sldId="28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1628801" y="196735"/>
            <a:ext cx="4896544" cy="12621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Rectangle 32"/>
          <p:cNvSpPr/>
          <p:nvPr/>
        </p:nvSpPr>
        <p:spPr>
          <a:xfrm>
            <a:off x="685800" y="1619672"/>
            <a:ext cx="5839544" cy="7128792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88640" y="1619672"/>
            <a:ext cx="171450" cy="7128792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Title 7"/>
          <p:cNvSpPr txBox="1">
            <a:spLocks/>
          </p:cNvSpPr>
          <p:nvPr userDrawn="1"/>
        </p:nvSpPr>
        <p:spPr>
          <a:xfrm>
            <a:off x="1628801" y="269688"/>
            <a:ext cx="4896544" cy="542203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Key</a:t>
            </a:r>
            <a:r>
              <a:rPr lang="en-US" baseline="0" dirty="0"/>
              <a:t> Instant Recall Facts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1628775" y="827089"/>
            <a:ext cx="4895850" cy="631825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685801" y="1619251"/>
            <a:ext cx="5838825" cy="504479"/>
          </a:xfrm>
        </p:spPr>
        <p:txBody>
          <a:bodyPr>
            <a:normAutofit/>
          </a:bodyPr>
          <a:lstStyle>
            <a:lvl1pPr marL="0" indent="0" algn="ctr">
              <a:buNone/>
              <a:defRPr sz="1600" b="1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686519" y="5724128"/>
            <a:ext cx="5838825" cy="3024336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694929" y="2054424"/>
            <a:ext cx="58395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By the end of this half term, children should know the following facts. The aim is for them to recall these facts </a:t>
            </a: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instantly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719336" y="2555776"/>
            <a:ext cx="3390900" cy="2224088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4288334" y="2987824"/>
            <a:ext cx="2020987" cy="1368152"/>
          </a:xfrm>
          <a:solidFill>
            <a:schemeClr val="bg1">
              <a:lumMod val="85000"/>
            </a:schemeClr>
          </a:solidFill>
          <a:ln cap="rnd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1200" b="1" u="sng">
                <a:latin typeface="Calibri" panose="020F0502020204030204" pitchFamily="34" charset="0"/>
              </a:defRPr>
            </a:lvl1pPr>
            <a:lvl2pPr marL="274320" indent="0" algn="l">
              <a:buNone/>
              <a:defRPr sz="1200"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85801" y="4932041"/>
            <a:ext cx="5838825" cy="614164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09/12/2020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6172200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962400"/>
            <a:ext cx="5143500" cy="14224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0" y="5689600"/>
            <a:ext cx="5086350" cy="1524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8473440"/>
            <a:ext cx="1714500" cy="487680"/>
          </a:xfrm>
        </p:spPr>
        <p:txBody>
          <a:bodyPr/>
          <a:lstStyle/>
          <a:p>
            <a:fld id="{BA934D29-56AD-4E9C-96DE-62FBA6B8D7B3}" type="datetimeFigureOut">
              <a:rPr lang="en-GB" smtClean="0"/>
              <a:t>09/12/2020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73986" y="8473440"/>
            <a:ext cx="2606040" cy="48768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386" y="8473440"/>
            <a:ext cx="1140714" cy="487680"/>
          </a:xfrm>
        </p:spPr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5800" y="3759200"/>
            <a:ext cx="5486400" cy="17068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85800" y="3759200"/>
            <a:ext cx="171450" cy="170688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09/12/2020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3474149" y="1621536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1714500"/>
            <a:ext cx="3030141" cy="9144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3486152" y="1727200"/>
            <a:ext cx="3031331" cy="9144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09/12/2020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34290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348615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09/12/2020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09/12/2020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3450" y="406400"/>
            <a:ext cx="1885950" cy="11176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743450" y="1625602"/>
            <a:ext cx="1885950" cy="6457951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09/12/2020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610264" y="4432300"/>
            <a:ext cx="804672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228600" y="406400"/>
            <a:ext cx="4286250" cy="7620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667808"/>
            <a:ext cx="6172200" cy="899584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2900" y="2540000"/>
            <a:ext cx="6172200" cy="5693664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625600"/>
            <a:ext cx="6172200" cy="7112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09/12/2020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342900" y="667808"/>
            <a:ext cx="137160" cy="9144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09/12/2020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09/12/2020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1015325" y="4269269"/>
            <a:ext cx="780288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42900" y="203200"/>
            <a:ext cx="6172200" cy="13208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42900" y="1625600"/>
            <a:ext cx="6172200" cy="65471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800600" y="8475133"/>
            <a:ext cx="1716786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A934D29-56AD-4E9C-96DE-62FBA6B8D7B3}" type="datetimeFigureOut">
              <a:rPr lang="en-GB" smtClean="0"/>
              <a:t>09/12/2020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173986" y="8475133"/>
            <a:ext cx="2628900" cy="48768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59486" y="8475133"/>
            <a:ext cx="1485900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342900" y="15240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conkermath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conkermaths.org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nrich.maths.org/115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conkermaths.org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5 – Autumn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I know decimal number bonds to 1 and 10.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lnSpcReduction="10000"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Buy one get three free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- If your child knows one fact (e.g. </a:t>
            </a:r>
            <a:r>
              <a:rPr lang="en-GB" altLang="en-US" dirty="0"/>
              <a:t>8</a:t>
            </a:r>
            <a:r>
              <a:rPr lang="en-GB" dirty="0"/>
              <a:t> + 5 = 13), can they tell you the other three facts in the same fact family?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Use number bonds to 10</a:t>
            </a:r>
            <a:r>
              <a:rPr lang="en-GB" altLang="en-US" dirty="0">
                <a:cs typeface="Times New Roman" pitchFamily="18" charset="0"/>
              </a:rPr>
              <a:t> - How can number bonds to 10 help you work out number bonds to 100?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Play games</a:t>
            </a:r>
            <a:r>
              <a:rPr lang="en-GB" altLang="en-US" dirty="0">
                <a:cs typeface="Times New Roman" pitchFamily="18" charset="0"/>
              </a:rPr>
              <a:t> – There are missing number questions at </a:t>
            </a:r>
            <a:r>
              <a:rPr lang="en-GB" altLang="en-US" dirty="0">
                <a:cs typeface="Times New Roman" pitchFamily="18" charset="0"/>
                <a:hlinkClick r:id="rId2"/>
              </a:rPr>
              <a:t>www.conkermaths.com</a:t>
            </a:r>
            <a:r>
              <a:rPr lang="en-GB" altLang="en-US" dirty="0">
                <a:cs typeface="Times New Roman" pitchFamily="18" charset="0"/>
              </a:rPr>
              <a:t> . See how many questions you can answer in just 90 seconds.  There is also a number bond pair game to play.</a:t>
            </a: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/>
            <a:endParaRPr lang="en-GB" alt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4288334" y="2843808"/>
            <a:ext cx="2020987" cy="1656184"/>
          </a:xfrm>
        </p:spPr>
        <p:txBody>
          <a:bodyPr>
            <a:normAutofit fontScale="92500"/>
          </a:bodyPr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b="0" u="none" dirty="0"/>
              <a:t>What do I </a:t>
            </a:r>
            <a:r>
              <a:rPr lang="en-GB" u="none" dirty="0"/>
              <a:t>add </a:t>
            </a:r>
            <a:r>
              <a:rPr lang="en-GB" b="0" u="none" dirty="0"/>
              <a:t>to 0.8 to make 1?</a:t>
            </a:r>
          </a:p>
          <a:p>
            <a:pPr algn="l"/>
            <a:r>
              <a:rPr lang="en-GB" b="0" u="none" dirty="0"/>
              <a:t>What is 1 </a:t>
            </a:r>
            <a:r>
              <a:rPr lang="en-GB" u="none" dirty="0"/>
              <a:t>take away </a:t>
            </a:r>
            <a:r>
              <a:rPr lang="en-GB" b="0" u="none" dirty="0"/>
              <a:t>0.06?</a:t>
            </a:r>
          </a:p>
          <a:p>
            <a:pPr algn="l"/>
            <a:r>
              <a:rPr lang="en-GB" b="0" u="none" dirty="0"/>
              <a:t>What is 1.3 </a:t>
            </a:r>
            <a:r>
              <a:rPr lang="en-GB" u="none" dirty="0"/>
              <a:t>less than </a:t>
            </a:r>
            <a:r>
              <a:rPr lang="en-GB" b="0" u="none" dirty="0"/>
              <a:t>10?</a:t>
            </a:r>
          </a:p>
          <a:p>
            <a:pPr algn="l"/>
            <a:r>
              <a:rPr lang="en-GB" u="none" dirty="0"/>
              <a:t>How many more </a:t>
            </a:r>
            <a:r>
              <a:rPr lang="en-GB" b="0" u="none" dirty="0"/>
              <a:t>than 9.8 is 10?</a:t>
            </a:r>
          </a:p>
          <a:p>
            <a:pPr algn="l"/>
            <a:r>
              <a:rPr lang="en-GB" b="0" u="none" dirty="0"/>
              <a:t>What is the </a:t>
            </a:r>
            <a:r>
              <a:rPr lang="en-GB" u="none" dirty="0"/>
              <a:t>difference</a:t>
            </a:r>
            <a:r>
              <a:rPr lang="en-GB" b="0" u="none" dirty="0"/>
              <a:t> between 0.92 and 10?</a:t>
            </a:r>
            <a:endParaRPr lang="en-GB" u="none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GB" dirty="0">
                <a:ea typeface="Calibri" pitchFamily="34" charset="0"/>
                <a:cs typeface="Times New Roman" pitchFamily="18" charset="0"/>
              </a:rPr>
              <a:t>This list includes some examples  of facts that children should know. They should be able to answer questions including missing number questions 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e.g.  0.49 + ⃝ = 10 or 7.2 + ⃝ = 10.</a:t>
            </a:r>
          </a:p>
          <a:p>
            <a:pPr lvl="0"/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endParaRPr lang="en-GB" dirty="0"/>
          </a:p>
        </p:txBody>
      </p:sp>
      <p:graphicFrame>
        <p:nvGraphicFramePr>
          <p:cNvPr id="9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1669611"/>
              </p:ext>
            </p:extLst>
          </p:nvPr>
        </p:nvGraphicFramePr>
        <p:xfrm>
          <a:off x="692696" y="2555776"/>
          <a:ext cx="2322484" cy="23021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61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2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09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Some examples: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0.6</a:t>
                      </a: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+ 0.4 = 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0.4 + 0.6 = 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 – 0.4 = 0.6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1– 0.6 = 0.4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b="0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0.75 + 0.25 = 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0.25 + 0.75 = 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 – 0.25 = 0.75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 – 0.75 = 0.25</a:t>
                      </a:r>
                      <a:endParaRPr lang="en-GB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3.7 + 6.3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6.3</a:t>
                      </a: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+ 3.7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6.3 = 3.7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3.7 = 6.3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4.8 + 5.2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5.2 + 4.8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5.2 = 4.8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4.8 = 5.2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2" descr="Chapel Allerton Primary School PSA - Home | Facebook">
            <a:extLst>
              <a:ext uri="{FF2B5EF4-FFF2-40B4-BE49-F238E27FC236}">
                <a16:creationId xmlns:a16="http://schemas.microsoft.com/office/drawing/2014/main" id="{E57B0B69-1CA7-4D0A-8BF1-975348D03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9" y="144261"/>
            <a:ext cx="1325235" cy="132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319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5 – Autumn 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48681" y="1619251"/>
            <a:ext cx="6192688" cy="504479"/>
          </a:xfrm>
        </p:spPr>
        <p:txBody>
          <a:bodyPr>
            <a:normAutofit/>
          </a:bodyPr>
          <a:lstStyle/>
          <a:p>
            <a:r>
              <a:rPr lang="en-GB" sz="1400" dirty="0"/>
              <a:t>I know the multiplication and division facts for all times tables up to 12 × 12 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lnSpcReduction="10000"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family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Speed Challenge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– Take two packs of playing cards and remove the kings. Turn over two cards and ask your child to multiply the numbers together (Ace = 1, Jack = 11, Queen = 12). How many questions can they answer correctly in 2 minutes?  Practise regularly and see if they can beat their high score.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Online games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There are many games online which can help children practise their multiplication and division facts. </a:t>
            </a:r>
            <a:r>
              <a:rPr lang="en-GB" altLang="en-US" dirty="0">
                <a:ea typeface="Calibri" pitchFamily="34" charset="0"/>
                <a:cs typeface="Times New Roman" pitchFamily="18" charset="0"/>
                <a:hlinkClick r:id="rId2"/>
              </a:rPr>
              <a:t>www.conkermaths.org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is a good place to start.</a:t>
            </a:r>
            <a:endParaRPr lang="en-GB" altLang="en-US" u="sng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Use memory tricks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For those hard-to-remember facts, www.multiplication.com has some strange picture stories to help children remember.</a:t>
            </a:r>
            <a:endParaRPr lang="en-GB" altLang="en-US" dirty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b="0" u="none" dirty="0"/>
              <a:t>What is 12 </a:t>
            </a:r>
            <a:r>
              <a:rPr lang="en-GB" u="none" dirty="0"/>
              <a:t>multiplied by </a:t>
            </a:r>
            <a:r>
              <a:rPr lang="en-GB" b="0" u="none" dirty="0"/>
              <a:t>6?</a:t>
            </a:r>
          </a:p>
          <a:p>
            <a:pPr algn="l"/>
            <a:r>
              <a:rPr lang="en-GB" b="0" u="none" dirty="0"/>
              <a:t>What is 7</a:t>
            </a:r>
            <a:r>
              <a:rPr lang="en-GB" u="none" dirty="0"/>
              <a:t> times </a:t>
            </a:r>
            <a:r>
              <a:rPr lang="en-GB" b="0" u="none" dirty="0"/>
              <a:t>8?</a:t>
            </a:r>
          </a:p>
          <a:p>
            <a:pPr algn="l"/>
            <a:r>
              <a:rPr lang="en-GB" b="0" u="none" dirty="0"/>
              <a:t>What is 84 </a:t>
            </a:r>
            <a:r>
              <a:rPr lang="en-GB" u="none" dirty="0"/>
              <a:t>divided by </a:t>
            </a:r>
            <a:r>
              <a:rPr lang="en-GB" b="0" u="none" dirty="0"/>
              <a:t>7?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lvl="0"/>
            <a:r>
              <a:rPr lang="en-GB" dirty="0">
                <a:ea typeface="Calibri" pitchFamily="34" charset="0"/>
                <a:cs typeface="Times New Roman" pitchFamily="18" charset="0"/>
              </a:rPr>
              <a:t>They should be able to answer these questions in any order, including missing number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questions e.g.  7 × ⃝ = 28 or ⃝ ÷ 6 = 7.</a:t>
            </a: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719336" y="2987824"/>
            <a:ext cx="3390900" cy="1792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200" dirty="0"/>
              <a:t>Please see separate sheet for all times table facts.</a:t>
            </a:r>
          </a:p>
        </p:txBody>
      </p:sp>
      <p:pic>
        <p:nvPicPr>
          <p:cNvPr id="7" name="Picture 2" descr="Chapel Allerton Primary School PSA - Home | Facebook">
            <a:extLst>
              <a:ext uri="{FF2B5EF4-FFF2-40B4-BE49-F238E27FC236}">
                <a16:creationId xmlns:a16="http://schemas.microsoft.com/office/drawing/2014/main" id="{408CFB68-B5B2-4CFD-844A-F222BDFF2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9" y="144261"/>
            <a:ext cx="1325235" cy="132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339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5 – Spring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recall metric conversions.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86519" y="5580112"/>
            <a:ext cx="5838825" cy="3168352"/>
          </a:xfrm>
        </p:spPr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Arial" pitchFamily="34" charset="0"/>
              </a:rPr>
              <a:t>Look at the prefixes </a:t>
            </a:r>
            <a:r>
              <a:rPr lang="en-GB" altLang="en-US" dirty="0">
                <a:cs typeface="Arial" pitchFamily="34" charset="0"/>
              </a:rPr>
              <a:t>– Can your child work out the meanings of </a:t>
            </a:r>
            <a:r>
              <a:rPr lang="en-GB" altLang="en-US" i="1" dirty="0">
                <a:cs typeface="Arial" pitchFamily="34" charset="0"/>
              </a:rPr>
              <a:t>kilo-</a:t>
            </a:r>
            <a:r>
              <a:rPr lang="en-GB" altLang="en-US" dirty="0">
                <a:cs typeface="Arial" pitchFamily="34" charset="0"/>
              </a:rPr>
              <a:t>, </a:t>
            </a:r>
            <a:r>
              <a:rPr lang="en-GB" altLang="en-US" i="1" dirty="0" err="1">
                <a:cs typeface="Arial" pitchFamily="34" charset="0"/>
              </a:rPr>
              <a:t>centi</a:t>
            </a:r>
            <a:r>
              <a:rPr lang="en-GB" altLang="en-US" i="1" dirty="0">
                <a:cs typeface="Arial" pitchFamily="34" charset="0"/>
              </a:rPr>
              <a:t>- </a:t>
            </a:r>
            <a:r>
              <a:rPr lang="en-GB" altLang="en-US" dirty="0">
                <a:cs typeface="Arial" pitchFamily="34" charset="0"/>
              </a:rPr>
              <a:t>and  </a:t>
            </a:r>
            <a:r>
              <a:rPr lang="en-GB" altLang="en-US" i="1" dirty="0" err="1">
                <a:cs typeface="Arial" pitchFamily="34" charset="0"/>
              </a:rPr>
              <a:t>milli</a:t>
            </a:r>
            <a:r>
              <a:rPr lang="en-GB" altLang="en-US" i="1" dirty="0">
                <a:cs typeface="Arial" pitchFamily="34" charset="0"/>
              </a:rPr>
              <a:t>-</a:t>
            </a:r>
            <a:r>
              <a:rPr lang="en-GB" altLang="en-US" dirty="0">
                <a:cs typeface="Arial" pitchFamily="34" charset="0"/>
              </a:rPr>
              <a:t>? What other words  begin with these prefixes?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/>
              <a:t>Be practical </a:t>
            </a:r>
            <a:r>
              <a:rPr lang="en-GB" altLang="en-US" dirty="0"/>
              <a:t>– Do some baking and convert the measurements in the recipe.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/>
              <a:t>How far?</a:t>
            </a:r>
            <a:r>
              <a:rPr lang="en-GB" altLang="en-US" b="1" i="1" dirty="0"/>
              <a:t> – </a:t>
            </a:r>
            <a:r>
              <a:rPr lang="en-GB" altLang="en-US" dirty="0"/>
              <a:t>Calculate some distances  using unusual measurements. How tall is your child in mm? How far away is London in metres?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348880" y="2627784"/>
            <a:ext cx="2448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alibri" panose="020F0502020204030204" pitchFamily="34" charset="0"/>
              </a:rPr>
              <a:t>1 kilogram = 1000 grams</a:t>
            </a:r>
          </a:p>
          <a:p>
            <a:endParaRPr lang="en-GB" sz="1200" dirty="0">
              <a:latin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</a:rPr>
              <a:t>1 kilometre = 1000 metres</a:t>
            </a:r>
          </a:p>
          <a:p>
            <a:r>
              <a:rPr lang="en-GB" sz="1200" dirty="0">
                <a:latin typeface="Calibri" panose="020F0502020204030204" pitchFamily="34" charset="0"/>
              </a:rPr>
              <a:t>1 metre = 100 centimetres</a:t>
            </a:r>
          </a:p>
          <a:p>
            <a:r>
              <a:rPr lang="en-GB" sz="1200" dirty="0">
                <a:latin typeface="Calibri" panose="020F0502020204030204" pitchFamily="34" charset="0"/>
              </a:rPr>
              <a:t>1 metre = 1000 millimetres</a:t>
            </a:r>
          </a:p>
          <a:p>
            <a:r>
              <a:rPr lang="en-GB" sz="1200" dirty="0">
                <a:latin typeface="Calibri" panose="020F0502020204030204" pitchFamily="34" charset="0"/>
              </a:rPr>
              <a:t>1 centimetre = 10 millimetres</a:t>
            </a:r>
          </a:p>
          <a:p>
            <a:endParaRPr lang="en-GB" sz="1200" dirty="0">
              <a:latin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</a:rPr>
              <a:t>1 litre = 1000 millilitres</a:t>
            </a:r>
          </a:p>
          <a:p>
            <a:endParaRPr lang="en-GB" sz="1200" dirty="0">
              <a:latin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</a:endParaRP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685801" y="4572000"/>
            <a:ext cx="5838825" cy="720079"/>
          </a:xfrm>
        </p:spPr>
        <p:txBody>
          <a:bodyPr>
            <a:normAutofit/>
          </a:bodyPr>
          <a:lstStyle/>
          <a:p>
            <a:pPr lvl="0"/>
            <a:r>
              <a:rPr lang="en-GB" altLang="en-US" dirty="0">
                <a:ea typeface="Calibri" pitchFamily="34" charset="0"/>
                <a:cs typeface="Times New Roman" pitchFamily="18" charset="0"/>
              </a:rPr>
              <a:t>They should also be able to apply these facts to answer questions.</a:t>
            </a:r>
          </a:p>
          <a:p>
            <a:pPr lvl="0"/>
            <a:r>
              <a:rPr lang="en-GB" altLang="en-US" dirty="0">
                <a:ea typeface="Calibri" pitchFamily="34" charset="0"/>
                <a:cs typeface="Times New Roman" pitchFamily="18" charset="0"/>
              </a:rPr>
              <a:t>e.g. How many metres in  1½ km?</a:t>
            </a:r>
            <a:endParaRPr lang="en-GB" dirty="0"/>
          </a:p>
        </p:txBody>
      </p:sp>
      <p:pic>
        <p:nvPicPr>
          <p:cNvPr id="5" name="Picture 2" descr="Chapel Allerton Primary School PSA - Home | Facebook">
            <a:extLst>
              <a:ext uri="{FF2B5EF4-FFF2-40B4-BE49-F238E27FC236}">
                <a16:creationId xmlns:a16="http://schemas.microsoft.com/office/drawing/2014/main" id="{F44770EA-DD7F-4D35-9391-D0E525762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9" y="144261"/>
            <a:ext cx="1325235" cy="132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8872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5 – Spring 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identify prime numbers up to 20.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86519" y="5724128"/>
            <a:ext cx="5838825" cy="3024336"/>
          </a:xfrm>
        </p:spPr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cs typeface="Arial" pitchFamily="34" charset="0"/>
              </a:rPr>
              <a:t>It’s really important that your child uses mathematical vocabulary accurately. Choose a number between 2 and 20. How many correct statements can your child make about this number using the vocabulary above?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cs typeface="Arial" pitchFamily="34" charset="0"/>
              </a:rPr>
              <a:t>Make a set of cards for the numbers from 2 to 20. How quickly can your child sort these into prime and composite numbers? How many even prime numbers can they find? How many odd composite numbers?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u="none" dirty="0"/>
              <a:t>prime number</a:t>
            </a:r>
            <a:endParaRPr lang="en-GB" b="0" u="none" dirty="0"/>
          </a:p>
          <a:p>
            <a:pPr algn="l"/>
            <a:r>
              <a:rPr lang="en-GB" u="none" dirty="0"/>
              <a:t>composite number</a:t>
            </a:r>
            <a:endParaRPr lang="en-GB" b="0" u="none" dirty="0"/>
          </a:p>
          <a:p>
            <a:pPr algn="l"/>
            <a:r>
              <a:rPr lang="en-GB" u="none" dirty="0"/>
              <a:t>factor</a:t>
            </a:r>
          </a:p>
          <a:p>
            <a:pPr algn="l"/>
            <a:r>
              <a:rPr lang="en-GB" u="none" dirty="0"/>
              <a:t>multiple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>
                <a:ea typeface="Calibri" pitchFamily="34" charset="0"/>
                <a:cs typeface="Times New Roman" pitchFamily="18" charset="0"/>
              </a:rPr>
              <a:t>Children should be able to explain how they know that a number is composite.</a:t>
            </a:r>
          </a:p>
          <a:p>
            <a:pPr lvl="0"/>
            <a:r>
              <a:rPr lang="en-GB" dirty="0">
                <a:ea typeface="Calibri" pitchFamily="34" charset="0"/>
                <a:cs typeface="Times New Roman" pitchFamily="18" charset="0"/>
              </a:rPr>
              <a:t>E.g. 15 is composite because it is a multiple of 3 and 5.</a:t>
            </a: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>
                <a:ea typeface="Calibri" pitchFamily="34" charset="0"/>
                <a:cs typeface="Times New Roman" pitchFamily="18" charset="0"/>
              </a:rPr>
              <a:t>A prime number is a number with no factors other than itself and one.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>
                <a:ea typeface="Calibri" pitchFamily="34" charset="0"/>
                <a:cs typeface="Times New Roman" pitchFamily="18" charset="0"/>
              </a:rPr>
              <a:t>The following numbers are prime numbers: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>
                <a:ea typeface="Calibri" pitchFamily="34" charset="0"/>
                <a:cs typeface="Times New Roman" pitchFamily="18" charset="0"/>
              </a:rPr>
              <a:t>	2, 3, 5, 7, 11, 13, 17, 19</a:t>
            </a:r>
          </a:p>
          <a:p>
            <a:pPr marL="0" indent="0">
              <a:buNone/>
              <a:tabLst>
                <a:tab pos="268288" algn="l"/>
              </a:tabLst>
            </a:pPr>
            <a:endParaRPr lang="en-GB" sz="1200" i="1" dirty="0">
              <a:ea typeface="Calibri" pitchFamily="34" charset="0"/>
              <a:cs typeface="Times New Roman" pitchFamily="18" charset="0"/>
            </a:endParaRP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>
                <a:ea typeface="Calibri" pitchFamily="34" charset="0"/>
                <a:cs typeface="Times New Roman" pitchFamily="18" charset="0"/>
              </a:rPr>
              <a:t>A composite number is divisible by a number other than 1 or itself.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>
                <a:ea typeface="Calibri" pitchFamily="34" charset="0"/>
                <a:cs typeface="Times New Roman" pitchFamily="18" charset="0"/>
              </a:rPr>
              <a:t>The following numbers are composite numbers: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>
                <a:ea typeface="Calibri" pitchFamily="34" charset="0"/>
                <a:cs typeface="Times New Roman" pitchFamily="18" charset="0"/>
              </a:rPr>
              <a:t>	4, 6, 8, 9, 10, 12, 14, 15, 16, 18, 20</a:t>
            </a:r>
          </a:p>
        </p:txBody>
      </p:sp>
      <p:pic>
        <p:nvPicPr>
          <p:cNvPr id="7" name="Picture 2" descr="Chapel Allerton Primary School PSA - Home | Facebook">
            <a:extLst>
              <a:ext uri="{FF2B5EF4-FFF2-40B4-BE49-F238E27FC236}">
                <a16:creationId xmlns:a16="http://schemas.microsoft.com/office/drawing/2014/main" id="{4E72C4E4-D7CD-4BFC-8D42-31D0E9B993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9" y="144261"/>
            <a:ext cx="1325235" cy="132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613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5 – Summer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recall square numbers up to 12</a:t>
            </a:r>
            <a:r>
              <a:rPr lang="en-GB" baseline="30000" dirty="0"/>
              <a:t>2</a:t>
            </a:r>
            <a:r>
              <a:rPr lang="en-GB" dirty="0"/>
              <a:t> and their square roots.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86519" y="5724128"/>
            <a:ext cx="5838825" cy="3024336"/>
          </a:xfrm>
        </p:spPr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Arial" pitchFamily="34" charset="0"/>
              </a:rPr>
              <a:t>Cycling Squares</a:t>
            </a:r>
            <a:r>
              <a:rPr lang="en-GB" altLang="en-US" dirty="0">
                <a:cs typeface="Arial" pitchFamily="34" charset="0"/>
              </a:rPr>
              <a:t> –  At </a:t>
            </a:r>
            <a:r>
              <a:rPr lang="en-GB" altLang="en-US" dirty="0">
                <a:cs typeface="Arial" pitchFamily="34" charset="0"/>
                <a:hlinkClick r:id="rId2"/>
              </a:rPr>
              <a:t>http://nrich.maths.org/1151</a:t>
            </a:r>
            <a:r>
              <a:rPr lang="en-GB" altLang="en-US" dirty="0">
                <a:cs typeface="Arial" pitchFamily="34" charset="0"/>
              </a:rPr>
              <a:t>  there is a challenge involving square numbers.  Can you complete the challenge and then create your own examples?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Use memory tricks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For those hard-to-remember facts, www.multiplication.com has some strange picture stories to help children remember.</a:t>
            </a:r>
            <a:endParaRPr lang="en-GB" altLang="en-US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Content Placeholder 6"/>
              <p:cNvGraphicFramePr>
                <a:graphicFrameLocks noGrp="1"/>
              </p:cNvGraphicFramePr>
              <p:nvPr>
                <p:ph sz="quarter" idx="13"/>
                <p:extLst>
                  <p:ext uri="{D42A27DB-BD31-4B8C-83A1-F6EECF244321}">
                    <p14:modId xmlns:p14="http://schemas.microsoft.com/office/powerpoint/2010/main" val="1776945909"/>
                  </p:ext>
                </p:extLst>
              </p:nvPr>
            </p:nvGraphicFramePr>
            <p:xfrm>
              <a:off x="719138" y="2555877"/>
              <a:ext cx="3390900" cy="2909253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169545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69545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283150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dirty="0">
                              <a:effectLst/>
                            </a:rPr>
                            <a:t>1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1 </a:t>
                          </a:r>
                          <a:r>
                            <a:rPr lang="en-GB" sz="1100" dirty="0">
                              <a:effectLst/>
                            </a:rPr>
                            <a:t>× 1 = 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>
                              <a:effectLst/>
                            </a:rPr>
                            <a:t>2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2 </a:t>
                          </a:r>
                          <a:r>
                            <a:rPr lang="en-GB" sz="1100" dirty="0">
                              <a:effectLst/>
                            </a:rPr>
                            <a:t>× 2 = 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>
                              <a:effectLst/>
                            </a:rPr>
                            <a:t>3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3 </a:t>
                          </a:r>
                          <a:r>
                            <a:rPr lang="en-GB" sz="1100" dirty="0">
                              <a:effectLst/>
                            </a:rPr>
                            <a:t>× 3 = 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>
                              <a:effectLst/>
                            </a:rPr>
                            <a:t>4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4 </a:t>
                          </a:r>
                          <a:r>
                            <a:rPr lang="en-GB" sz="1100" dirty="0">
                              <a:effectLst/>
                            </a:rPr>
                            <a:t>× 4 = 16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>
                              <a:effectLst/>
                            </a:rPr>
                            <a:t>5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5 </a:t>
                          </a:r>
                          <a:r>
                            <a:rPr lang="en-GB" sz="1100" dirty="0">
                              <a:effectLst/>
                            </a:rPr>
                            <a:t>× 5 = 25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>
                              <a:effectLst/>
                            </a:rPr>
                            <a:t>6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6 </a:t>
                          </a:r>
                          <a:r>
                            <a:rPr lang="en-GB" sz="1100" dirty="0">
                              <a:effectLst/>
                            </a:rPr>
                            <a:t>× 6 = 36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>
                              <a:effectLst/>
                            </a:rPr>
                            <a:t>7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7 </a:t>
                          </a:r>
                          <a:r>
                            <a:rPr lang="en-GB" sz="1100" dirty="0">
                              <a:effectLst/>
                            </a:rPr>
                            <a:t>× 7 = 49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>
                              <a:effectLst/>
                            </a:rPr>
                            <a:t>8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8 </a:t>
                          </a:r>
                          <a:r>
                            <a:rPr lang="en-GB" sz="1100" dirty="0">
                              <a:effectLst/>
                            </a:rPr>
                            <a:t>× 8 = 64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>
                              <a:effectLst/>
                            </a:rPr>
                            <a:t>9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9 </a:t>
                          </a:r>
                          <a:r>
                            <a:rPr lang="en-GB" sz="1100" dirty="0">
                              <a:effectLst/>
                            </a:rPr>
                            <a:t>× 9 = 81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>
                              <a:effectLst/>
                            </a:rPr>
                            <a:t>10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10 </a:t>
                          </a:r>
                          <a:r>
                            <a:rPr lang="en-GB" sz="1100" dirty="0">
                              <a:effectLst/>
                            </a:rPr>
                            <a:t>× 10 = 100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dirty="0">
                              <a:effectLst/>
                            </a:rPr>
                            <a:t>11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11 </a:t>
                          </a:r>
                          <a:r>
                            <a:rPr lang="en-GB" sz="1100" dirty="0">
                              <a:effectLst/>
                            </a:rPr>
                            <a:t>× 11 = 121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>
                              <a:effectLst/>
                            </a:rPr>
                            <a:t>12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12 </a:t>
                          </a:r>
                          <a:r>
                            <a:rPr lang="en-GB" sz="1100" dirty="0">
                              <a:effectLst/>
                            </a:rPr>
                            <a:t>× 12 = 144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endParaRPr lang="en-GB" sz="1100" dirty="0">
                            <a:effectLst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4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2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9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3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16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4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25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5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36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6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49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7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64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8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81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100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10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121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11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144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12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Content Placeholder 6"/>
              <p:cNvGraphicFramePr>
                <a:graphicFrameLocks noGrp="1"/>
              </p:cNvGraphicFramePr>
              <p:nvPr>
                <p:ph sz="quarter" idx="13"/>
                <p:extLst>
                  <p:ext uri="{D42A27DB-BD31-4B8C-83A1-F6EECF244321}">
                    <p14:modId xmlns:p14="http://schemas.microsoft.com/office/powerpoint/2010/main" val="1776945909"/>
                  </p:ext>
                </p:extLst>
              </p:nvPr>
            </p:nvGraphicFramePr>
            <p:xfrm>
              <a:off x="719138" y="2555875"/>
              <a:ext cx="3390900" cy="2679192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1695450"/>
                    <a:gridCol w="1695450"/>
                  </a:tblGrid>
                  <a:tr h="267919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dirty="0" smtClean="0">
                              <a:effectLst/>
                            </a:rPr>
                            <a:t>1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1 </a:t>
                          </a:r>
                          <a:r>
                            <a:rPr lang="en-GB" sz="1100" dirty="0" smtClean="0">
                              <a:effectLst/>
                            </a:rPr>
                            <a:t>× </a:t>
                          </a:r>
                          <a:r>
                            <a:rPr lang="en-GB" sz="1100" dirty="0">
                              <a:effectLst/>
                            </a:rPr>
                            <a:t>1 = </a:t>
                          </a:r>
                          <a:r>
                            <a:rPr lang="en-GB" sz="1100" dirty="0" smtClean="0">
                              <a:effectLst/>
                            </a:rPr>
                            <a:t>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2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2 </a:t>
                          </a:r>
                          <a:r>
                            <a:rPr lang="en-GB" sz="1100" dirty="0" smtClean="0">
                              <a:effectLst/>
                            </a:rPr>
                            <a:t>× 2 = 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 smtClean="0">
                              <a:effectLst/>
                            </a:rPr>
                            <a:t>3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3 </a:t>
                          </a:r>
                          <a:r>
                            <a:rPr lang="en-GB" sz="1100" dirty="0" smtClean="0">
                              <a:effectLst/>
                            </a:rPr>
                            <a:t>× 3 = 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4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4 </a:t>
                          </a:r>
                          <a:r>
                            <a:rPr lang="en-GB" sz="1100" dirty="0" smtClean="0">
                              <a:effectLst/>
                            </a:rPr>
                            <a:t>× 4 = 16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 smtClean="0">
                              <a:effectLst/>
                            </a:rPr>
                            <a:t>5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5 </a:t>
                          </a:r>
                          <a:r>
                            <a:rPr lang="en-GB" sz="1100" dirty="0" smtClean="0">
                              <a:effectLst/>
                            </a:rPr>
                            <a:t>× 5 = 25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6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6 </a:t>
                          </a:r>
                          <a:r>
                            <a:rPr lang="en-GB" sz="1100" dirty="0" smtClean="0">
                              <a:effectLst/>
                            </a:rPr>
                            <a:t>× 6 = 36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 smtClean="0">
                              <a:effectLst/>
                            </a:rPr>
                            <a:t>7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7 </a:t>
                          </a:r>
                          <a:r>
                            <a:rPr lang="en-GB" sz="1100" dirty="0" smtClean="0">
                              <a:effectLst/>
                            </a:rPr>
                            <a:t>× 7 = 49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8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8 </a:t>
                          </a:r>
                          <a:r>
                            <a:rPr lang="en-GB" sz="1100" dirty="0" smtClean="0">
                              <a:effectLst/>
                            </a:rPr>
                            <a:t>× 8 = 64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 smtClean="0">
                              <a:effectLst/>
                            </a:rPr>
                            <a:t>9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9 </a:t>
                          </a:r>
                          <a:r>
                            <a:rPr lang="en-GB" sz="1100" dirty="0" smtClean="0">
                              <a:effectLst/>
                            </a:rPr>
                            <a:t>× 9 = 81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10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10 </a:t>
                          </a:r>
                          <a:r>
                            <a:rPr lang="en-GB" sz="1100" dirty="0" smtClean="0">
                              <a:effectLst/>
                            </a:rPr>
                            <a:t>× 10 = 100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dirty="0" smtClean="0">
                              <a:effectLst/>
                            </a:rPr>
                            <a:t>11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11 </a:t>
                          </a:r>
                          <a:r>
                            <a:rPr lang="en-GB" sz="1100" dirty="0" smtClean="0">
                              <a:effectLst/>
                            </a:rPr>
                            <a:t>× 11 = 121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12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12 </a:t>
                          </a:r>
                          <a:r>
                            <a:rPr lang="en-GB" sz="1100" dirty="0" smtClean="0">
                              <a:effectLst/>
                            </a:rPr>
                            <a:t>× 12 = 144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endParaRPr lang="en-GB" sz="1100" dirty="0">
                            <a:effectLst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100360" t="-1364" r="-36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b="0" u="none" dirty="0"/>
              <a:t>What is 8 </a:t>
            </a:r>
            <a:r>
              <a:rPr lang="en-GB" u="none" dirty="0"/>
              <a:t>squared</a:t>
            </a:r>
            <a:r>
              <a:rPr lang="en-GB" b="0" u="none" dirty="0"/>
              <a:t>?</a:t>
            </a:r>
          </a:p>
          <a:p>
            <a:pPr algn="l"/>
            <a:r>
              <a:rPr lang="en-GB" b="0" u="none" dirty="0"/>
              <a:t>What is 7 </a:t>
            </a:r>
            <a:r>
              <a:rPr lang="en-GB" u="none" dirty="0"/>
              <a:t>multiplied by itself</a:t>
            </a:r>
            <a:r>
              <a:rPr lang="en-GB" b="0" u="none" dirty="0"/>
              <a:t>?</a:t>
            </a:r>
          </a:p>
          <a:p>
            <a:pPr algn="l"/>
            <a:r>
              <a:rPr lang="en-GB" b="0" u="none" dirty="0"/>
              <a:t>What is the </a:t>
            </a:r>
            <a:r>
              <a:rPr lang="en-GB" u="none" dirty="0"/>
              <a:t>square root </a:t>
            </a:r>
            <a:r>
              <a:rPr lang="en-GB" b="0" u="none" dirty="0"/>
              <a:t>of 144?</a:t>
            </a:r>
          </a:p>
          <a:p>
            <a:pPr algn="l"/>
            <a:r>
              <a:rPr lang="en-GB" b="0" u="none" dirty="0"/>
              <a:t>Is 81 a </a:t>
            </a:r>
            <a:r>
              <a:rPr lang="en-GB" u="none" dirty="0"/>
              <a:t>square number</a:t>
            </a:r>
            <a:r>
              <a:rPr lang="en-GB" b="0" u="none" dirty="0"/>
              <a:t>?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685801" y="5148063"/>
            <a:ext cx="5838825" cy="576065"/>
          </a:xfrm>
        </p:spPr>
        <p:txBody>
          <a:bodyPr>
            <a:normAutofit/>
          </a:bodyPr>
          <a:lstStyle/>
          <a:p>
            <a:pPr lvl="0"/>
            <a:r>
              <a:rPr lang="en-GB" dirty="0">
                <a:ea typeface="Calibri" pitchFamily="34" charset="0"/>
                <a:cs typeface="Times New Roman" pitchFamily="18" charset="0"/>
              </a:rPr>
              <a:t>Children should also be able to recognise whether a number below 150 is a square number or not. </a:t>
            </a: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endParaRPr lang="en-GB" dirty="0"/>
          </a:p>
        </p:txBody>
      </p:sp>
      <p:pic>
        <p:nvPicPr>
          <p:cNvPr id="5" name="Picture 2" descr="Chapel Allerton Primary School PSA - Home | Facebook">
            <a:extLst>
              <a:ext uri="{FF2B5EF4-FFF2-40B4-BE49-F238E27FC236}">
                <a16:creationId xmlns:a16="http://schemas.microsoft.com/office/drawing/2014/main" id="{F3EA5CB0-F8D8-4103-9B69-6920E72D9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9" y="144261"/>
            <a:ext cx="1325235" cy="132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6738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5 – Summer 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find factor pairs of a number.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86519" y="5724128"/>
            <a:ext cx="5838825" cy="3024336"/>
          </a:xfrm>
        </p:spPr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Arial" pitchFamily="34" charset="0"/>
              </a:rPr>
              <a:t>Play games </a:t>
            </a:r>
            <a:r>
              <a:rPr lang="en-GB" altLang="en-US" dirty="0">
                <a:cs typeface="Arial" pitchFamily="34" charset="0"/>
              </a:rPr>
              <a:t> - There is an activity at </a:t>
            </a:r>
            <a:r>
              <a:rPr lang="en-GB" altLang="en-US" dirty="0">
                <a:cs typeface="Arial" pitchFamily="34" charset="0"/>
                <a:hlinkClick r:id="rId2"/>
              </a:rPr>
              <a:t>www.conkermaths.org</a:t>
            </a:r>
            <a:r>
              <a:rPr lang="en-GB" altLang="en-US" dirty="0">
                <a:cs typeface="Arial" pitchFamily="34" charset="0"/>
              </a:rPr>
              <a:t> to practise finding factor pairs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Arial" pitchFamily="34" charset="0"/>
              </a:rPr>
              <a:t>Think of the question</a:t>
            </a:r>
            <a:r>
              <a:rPr lang="en-GB" altLang="en-US" dirty="0">
                <a:cs typeface="Arial" pitchFamily="34" charset="0"/>
              </a:rPr>
              <a:t> – One player thinks of a times table question (e.g. 4 </a:t>
            </a:r>
            <a:r>
              <a:rPr lang="en-GB" dirty="0"/>
              <a:t>× 12) and states the answer. The other player has to guess the original question.</a:t>
            </a:r>
            <a:endParaRPr lang="en-GB" altLang="en-US" u="sng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Use memory tricks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For those hard-to-remember facts, www.multiplication.com has some strange picture stories to help children remember.</a:t>
            </a:r>
            <a:endParaRPr lang="en-GB" altLang="en-US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4293096" y="2843808"/>
            <a:ext cx="2020987" cy="1728192"/>
          </a:xfrm>
        </p:spPr>
        <p:txBody>
          <a:bodyPr>
            <a:normAutofit/>
          </a:bodyPr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b="0" u="none" dirty="0"/>
              <a:t>Can you find a </a:t>
            </a:r>
            <a:r>
              <a:rPr lang="en-GB" u="none" dirty="0"/>
              <a:t>factor</a:t>
            </a:r>
            <a:r>
              <a:rPr lang="en-GB" b="0" u="none" dirty="0"/>
              <a:t> of 28?</a:t>
            </a:r>
          </a:p>
          <a:p>
            <a:pPr algn="l"/>
            <a:r>
              <a:rPr lang="en-GB" b="0" u="none" dirty="0"/>
              <a:t>Find  two numbers whose</a:t>
            </a:r>
            <a:r>
              <a:rPr lang="en-GB" u="none" dirty="0"/>
              <a:t> product</a:t>
            </a:r>
            <a:r>
              <a:rPr lang="en-GB" b="0" u="none" dirty="0"/>
              <a:t> is 20.</a:t>
            </a:r>
          </a:p>
          <a:p>
            <a:pPr algn="l"/>
            <a:r>
              <a:rPr lang="en-GB" b="0" u="none" dirty="0"/>
              <a:t>I know that 6 is a factor of 72 because 6 multiplied by 12 equals 72.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692696" y="2771800"/>
            <a:ext cx="3390900" cy="1368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200" dirty="0"/>
              <a:t>Children should now know all multiplication and division facts up to 12 × 12. When given a number in one of these times tables, they should be able to state a factor pair which multiply to make this number. Below are some examples: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9383833"/>
              </p:ext>
            </p:extLst>
          </p:nvPr>
        </p:nvGraphicFramePr>
        <p:xfrm>
          <a:off x="764704" y="3923928"/>
          <a:ext cx="2934072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70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7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3610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24 = 4 × 6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24 = 8 × 3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56 = 7 × 8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54 = 9 × 6</a:t>
                      </a:r>
                    </a:p>
                    <a:p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42 = 6 × 7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25 = 5 × 5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84 = 7 × 12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15 = 5 × 3</a:t>
                      </a:r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7" name="Picture 2" descr="Chapel Allerton Primary School PSA - Home | Facebook">
            <a:extLst>
              <a:ext uri="{FF2B5EF4-FFF2-40B4-BE49-F238E27FC236}">
                <a16:creationId xmlns:a16="http://schemas.microsoft.com/office/drawing/2014/main" id="{C4E73EDC-EC33-4FD5-A754-234F15617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9" y="144261"/>
            <a:ext cx="1325235" cy="132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9557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B892C50C0415949A154FF8F1E417460" ma:contentTypeVersion="14" ma:contentTypeDescription="Create a new document." ma:contentTypeScope="" ma:versionID="d8a1130711c02be5625477c262900760">
  <xsd:schema xmlns:xsd="http://www.w3.org/2001/XMLSchema" xmlns:xs="http://www.w3.org/2001/XMLSchema" xmlns:p="http://schemas.microsoft.com/office/2006/metadata/properties" xmlns:ns2="fb8d824d-abd2-4031-a90f-b4b0bfd3b20f" xmlns:ns3="2b0ae7d6-5d51-4969-b511-670d2dc995d7" targetNamespace="http://schemas.microsoft.com/office/2006/metadata/properties" ma:root="true" ma:fieldsID="512f0720c12f318393b3f71418f22cc3" ns2:_="" ns3:_="">
    <xsd:import namespace="fb8d824d-abd2-4031-a90f-b4b0bfd3b20f"/>
    <xsd:import namespace="2b0ae7d6-5d51-4969-b511-670d2dc995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8d824d-abd2-4031-a90f-b4b0bfd3b20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9108bd2-e5e8-4e35-b5be-b5268956d34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0ae7d6-5d51-4969-b511-670d2dc995d7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5f903c1-9c4d-4101-b377-b37548ca785a}" ma:internalName="TaxCatchAll" ma:showField="CatchAllData" ma:web="2b0ae7d6-5d51-4969-b511-670d2dc995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b8d824d-abd2-4031-a90f-b4b0bfd3b20f">
      <Terms xmlns="http://schemas.microsoft.com/office/infopath/2007/PartnerControls"/>
    </lcf76f155ced4ddcb4097134ff3c332f>
    <TaxCatchAll xmlns="2b0ae7d6-5d51-4969-b511-670d2dc995d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9ED9DD8-F1FC-471E-815D-2A9D081DAA51}"/>
</file>

<file path=customXml/itemProps2.xml><?xml version="1.0" encoding="utf-8"?>
<ds:datastoreItem xmlns:ds="http://schemas.openxmlformats.org/officeDocument/2006/customXml" ds:itemID="{CEA43449-64FB-4A65-86F2-6339440069F0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A1C3FFB0-9BFA-4B11-AF6B-4EB49721EB1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1649</TotalTime>
  <Words>1673</Words>
  <Application>Microsoft Office PowerPoint</Application>
  <PresentationFormat>On-screen Show (4:3)</PresentationFormat>
  <Paragraphs>166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Origin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Harbour</dc:creator>
  <cp:lastModifiedBy>Emma Lillie</cp:lastModifiedBy>
  <cp:revision>120</cp:revision>
  <dcterms:created xsi:type="dcterms:W3CDTF">2014-08-28T09:37:14Z</dcterms:created>
  <dcterms:modified xsi:type="dcterms:W3CDTF">2020-12-09T11:17:18Z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0x0101007B892C50C0415949A154FF8F1E417460</vt:lpwstr>
  </property>
  <property fmtid="{D5CDD505-2E9C-101B-9397-08002B2CF9AE}" pid="3" name="Order">
    <vt:r8>156400</vt:r8>
  </property>
</Properties>
</file>