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4" r:id="rId2"/>
    <p:sldId id="265" r:id="rId3"/>
    <p:sldId id="292" r:id="rId4"/>
    <p:sldId id="281" r:id="rId5"/>
    <p:sldId id="267" r:id="rId6"/>
    <p:sldId id="266" r:id="rId7"/>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71" autoAdjust="0"/>
  </p:normalViewPr>
  <p:slideViewPr>
    <p:cSldViewPr>
      <p:cViewPr varScale="1">
        <p:scale>
          <a:sx n="61" d="100"/>
          <a:sy n="61" d="100"/>
        </p:scale>
        <p:origin x="2510" y="58"/>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t>Key</a:t>
            </a:r>
            <a:r>
              <a:rPr lang="en-US" baseline="0" dirty="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23/08/2020</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23/08/2020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23/08/2020</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Autumn 1</a:t>
            </a:r>
          </a:p>
        </p:txBody>
      </p:sp>
      <p:sp>
        <p:nvSpPr>
          <p:cNvPr id="3" name="Text Placeholder 2"/>
          <p:cNvSpPr>
            <a:spLocks noGrp="1"/>
          </p:cNvSpPr>
          <p:nvPr>
            <p:ph type="body" sz="quarter" idx="11"/>
          </p:nvPr>
        </p:nvSpPr>
        <p:spPr/>
        <p:txBody>
          <a:bodyPr/>
          <a:lstStyle/>
          <a:p>
            <a:r>
              <a:rPr lang="en-GB" dirty="0"/>
              <a:t>I know number bonds to 100.</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a:t>
            </a:r>
            <a:r>
              <a:rPr lang="en-GB" altLang="en-US" dirty="0">
                <a:ea typeface="Calibri" pitchFamily="34" charset="0"/>
                <a:cs typeface="Times New Roman" pitchFamily="18" charset="0"/>
              </a:rPr>
              <a:t> - If your child knows one fact (e.g. </a:t>
            </a:r>
            <a:r>
              <a:rPr lang="en-GB" altLang="en-US" dirty="0"/>
              <a:t>8</a:t>
            </a:r>
            <a:r>
              <a:rPr lang="en-GB" dirty="0"/>
              <a:t> + 5 = 13), 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number bonds to 10</a:t>
            </a:r>
            <a:r>
              <a:rPr lang="en-GB" altLang="en-US" dirty="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There are missing number questions at </a:t>
            </a:r>
            <a:r>
              <a:rPr lang="en-GB" altLang="en-US" dirty="0">
                <a:cs typeface="Times New Roman" pitchFamily="18" charset="0"/>
                <a:hlinkClick r:id="rId2"/>
              </a:rPr>
              <a:t>www.conkermaths.com</a:t>
            </a:r>
            <a:r>
              <a:rPr lang="en-GB" altLang="en-US" dirty="0">
                <a:cs typeface="Times New Roman" pitchFamily="18" charset="0"/>
              </a:rPr>
              <a:t> . See how many questions you can answer in just 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944216"/>
          </a:xfrm>
        </p:spPr>
        <p:txBody>
          <a:bodyPr>
            <a:normAutofit fontScale="92500" lnSpcReduction="10000"/>
          </a:bodyPr>
          <a:lstStyle/>
          <a:p>
            <a:r>
              <a:rPr lang="en-GB" dirty="0"/>
              <a:t>Key Vocabulary</a:t>
            </a:r>
          </a:p>
          <a:p>
            <a:pPr algn="l"/>
            <a:r>
              <a:rPr lang="en-GB" b="0" u="none" dirty="0"/>
              <a:t>What do I </a:t>
            </a:r>
            <a:r>
              <a:rPr lang="en-GB" u="none" dirty="0"/>
              <a:t>add </a:t>
            </a:r>
            <a:r>
              <a:rPr lang="en-GB" b="0" u="none" dirty="0"/>
              <a:t>to 65 to make 100?</a:t>
            </a:r>
          </a:p>
          <a:p>
            <a:pPr algn="l"/>
            <a:r>
              <a:rPr lang="en-GB" b="0" u="none" dirty="0"/>
              <a:t>What is 100 </a:t>
            </a:r>
            <a:r>
              <a:rPr lang="en-GB" u="none" dirty="0"/>
              <a:t>take away </a:t>
            </a:r>
            <a:r>
              <a:rPr lang="en-GB" b="0" u="none" dirty="0"/>
              <a:t>6?</a:t>
            </a:r>
          </a:p>
          <a:p>
            <a:pPr algn="l"/>
            <a:r>
              <a:rPr lang="en-GB" b="0" u="none" dirty="0"/>
              <a:t>What is 13 </a:t>
            </a:r>
            <a:r>
              <a:rPr lang="en-GB" u="none" dirty="0"/>
              <a:t>less than </a:t>
            </a:r>
            <a:r>
              <a:rPr lang="en-GB" b="0" u="none" dirty="0"/>
              <a:t>100?</a:t>
            </a:r>
          </a:p>
          <a:p>
            <a:pPr algn="l"/>
            <a:r>
              <a:rPr lang="en-GB" u="none" dirty="0"/>
              <a:t>How many more </a:t>
            </a:r>
            <a:r>
              <a:rPr lang="en-GB" b="0" u="none" dirty="0"/>
              <a:t>than 98 is 100?</a:t>
            </a:r>
          </a:p>
          <a:p>
            <a:pPr algn="l"/>
            <a:r>
              <a:rPr lang="en-GB" b="0" u="none" dirty="0"/>
              <a:t>What is the </a:t>
            </a:r>
            <a:r>
              <a:rPr lang="en-GB" u="none" dirty="0"/>
              <a:t>difference</a:t>
            </a:r>
            <a:r>
              <a:rPr lang="en-GB" b="0" u="none" dirty="0"/>
              <a:t> between 89 and 100?</a:t>
            </a:r>
            <a:endParaRPr lang="en-GB" u="none" dirty="0"/>
          </a:p>
        </p:txBody>
      </p:sp>
      <p:sp>
        <p:nvSpPr>
          <p:cNvPr id="13" name="Text Placeholder 12"/>
          <p:cNvSpPr>
            <a:spLocks noGrp="1"/>
          </p:cNvSpPr>
          <p:nvPr>
            <p:ph type="body" sz="quarter" idx="15"/>
          </p:nvPr>
        </p:nvSpPr>
        <p:spPr/>
        <p:txBody>
          <a:bodyPr>
            <a:normAutofit/>
          </a:bodyPr>
          <a:lstStyle/>
          <a:p>
            <a:r>
              <a:rPr lang="en-GB" dirty="0">
                <a:ea typeface="Calibri" pitchFamily="34" charset="0"/>
                <a:cs typeface="Times New Roman" pitchFamily="18" charset="0"/>
              </a:rPr>
              <a:t>This list includes some examples  of facts that children should know. They should be able to answer questions including missing number questions  </a:t>
            </a:r>
            <a:r>
              <a:rPr lang="en-GB" altLang="en-US" dirty="0">
                <a:ea typeface="Calibri" pitchFamily="34" charset="0"/>
                <a:cs typeface="Times New Roman" pitchFamily="18" charset="0"/>
              </a:rPr>
              <a:t>e.g.  49 + ⃝ = 100 or 100 –  ⃝ = 72.</a:t>
            </a: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780739027"/>
              </p:ext>
            </p:extLst>
          </p:nvPr>
        </p:nvGraphicFramePr>
        <p:xfrm>
          <a:off x="692696" y="2555776"/>
          <a:ext cx="2322484" cy="2302129"/>
        </p:xfrm>
        <a:graphic>
          <a:graphicData uri="http://schemas.openxmlformats.org/drawingml/2006/table">
            <a:tbl>
              <a:tblPr firstRow="1" bandRow="1">
                <a:tableStyleId>{2D5ABB26-0587-4C30-8999-92F81FD0307C}</a:tableStyleId>
              </a:tblPr>
              <a:tblGrid>
                <a:gridCol w="1161242">
                  <a:extLst>
                    <a:ext uri="{9D8B030D-6E8A-4147-A177-3AD203B41FA5}">
                      <a16:colId xmlns:a16="http://schemas.microsoft.com/office/drawing/2014/main" val="20000"/>
                    </a:ext>
                  </a:extLst>
                </a:gridCol>
                <a:gridCol w="1161242">
                  <a:extLst>
                    <a:ext uri="{9D8B030D-6E8A-4147-A177-3AD203B41FA5}">
                      <a16:colId xmlns:a16="http://schemas.microsoft.com/office/drawing/2014/main" val="20001"/>
                    </a:ext>
                  </a:extLst>
                </a:gridCol>
              </a:tblGrid>
              <a:tr h="2109343">
                <a:tc>
                  <a:txBody>
                    <a:bodyPr/>
                    <a:lstStyle/>
                    <a:p>
                      <a:pPr algn="ctr">
                        <a:lnSpc>
                          <a:spcPct val="115000"/>
                        </a:lnSpc>
                        <a:spcAft>
                          <a:spcPts val="0"/>
                        </a:spcAft>
                      </a:pPr>
                      <a:r>
                        <a:rPr lang="en-GB" sz="1100" b="0" dirty="0">
                          <a:effectLst/>
                          <a:latin typeface="Calibri"/>
                          <a:ea typeface="Calibri"/>
                          <a:cs typeface="Times New Roman"/>
                        </a:rPr>
                        <a:t>Some examples:</a:t>
                      </a:r>
                    </a:p>
                    <a:p>
                      <a:pPr algn="ctr">
                        <a:lnSpc>
                          <a:spcPct val="115000"/>
                        </a:lnSpc>
                        <a:spcAft>
                          <a:spcPts val="0"/>
                        </a:spcAft>
                      </a:pPr>
                      <a:endParaRPr lang="en-GB" sz="1100" b="0" dirty="0">
                        <a:effectLst/>
                        <a:latin typeface="Calibri"/>
                        <a:ea typeface="Calibri"/>
                        <a:cs typeface="Times New Roman"/>
                      </a:endParaRPr>
                    </a:p>
                    <a:p>
                      <a:pPr algn="ctr">
                        <a:lnSpc>
                          <a:spcPct val="115000"/>
                        </a:lnSpc>
                        <a:spcAft>
                          <a:spcPts val="0"/>
                        </a:spcAft>
                      </a:pPr>
                      <a:r>
                        <a:rPr lang="en-GB" sz="1100" b="0" dirty="0">
                          <a:effectLst/>
                          <a:latin typeface="Calibri"/>
                          <a:ea typeface="Calibri"/>
                          <a:cs typeface="Times New Roman"/>
                        </a:rPr>
                        <a:t>60</a:t>
                      </a:r>
                      <a:r>
                        <a:rPr lang="en-GB" sz="1100" b="0" baseline="0" dirty="0">
                          <a:effectLst/>
                          <a:latin typeface="Calibri"/>
                          <a:ea typeface="Calibri"/>
                          <a:cs typeface="Times New Roman"/>
                        </a:rPr>
                        <a:t> + 40 = 100</a:t>
                      </a:r>
                    </a:p>
                    <a:p>
                      <a:pPr algn="ctr">
                        <a:lnSpc>
                          <a:spcPct val="115000"/>
                        </a:lnSpc>
                        <a:spcAft>
                          <a:spcPts val="0"/>
                        </a:spcAft>
                      </a:pPr>
                      <a:r>
                        <a:rPr lang="en-GB" sz="1100" b="0" baseline="0" dirty="0">
                          <a:effectLst/>
                          <a:latin typeface="Calibri"/>
                          <a:ea typeface="Calibri"/>
                          <a:cs typeface="Times New Roman"/>
                        </a:rPr>
                        <a:t>40 + 60 = 100</a:t>
                      </a:r>
                    </a:p>
                    <a:p>
                      <a:pPr algn="ctr">
                        <a:lnSpc>
                          <a:spcPct val="115000"/>
                        </a:lnSpc>
                        <a:spcAft>
                          <a:spcPts val="0"/>
                        </a:spcAft>
                      </a:pPr>
                      <a:r>
                        <a:rPr lang="en-GB" sz="1100" b="0" baseline="0" dirty="0">
                          <a:effectLst/>
                          <a:latin typeface="Calibri"/>
                          <a:ea typeface="Calibri"/>
                          <a:cs typeface="Times New Roman"/>
                        </a:rPr>
                        <a:t>100 – 40 = 60</a:t>
                      </a:r>
                    </a:p>
                    <a:p>
                      <a:pPr algn="ctr">
                        <a:lnSpc>
                          <a:spcPct val="115000"/>
                        </a:lnSpc>
                        <a:spcAft>
                          <a:spcPts val="0"/>
                        </a:spcAft>
                      </a:pPr>
                      <a:r>
                        <a:rPr lang="en-GB" sz="1100" b="0" baseline="0" dirty="0">
                          <a:effectLst/>
                          <a:latin typeface="Calibri"/>
                          <a:ea typeface="Calibri"/>
                          <a:cs typeface="Times New Roman"/>
                        </a:rPr>
                        <a:t>100 – 60 = 40</a:t>
                      </a:r>
                    </a:p>
                    <a:p>
                      <a:pPr algn="ctr">
                        <a:lnSpc>
                          <a:spcPct val="115000"/>
                        </a:lnSpc>
                        <a:spcAft>
                          <a:spcPts val="0"/>
                        </a:spcAft>
                      </a:pPr>
                      <a:endParaRPr lang="en-GB" sz="1100" b="0" baseline="0" dirty="0">
                        <a:effectLst/>
                        <a:latin typeface="Calibri"/>
                        <a:ea typeface="Calibri"/>
                        <a:cs typeface="Times New Roman"/>
                      </a:endParaRPr>
                    </a:p>
                    <a:p>
                      <a:pPr algn="ctr">
                        <a:lnSpc>
                          <a:spcPct val="115000"/>
                        </a:lnSpc>
                        <a:spcAft>
                          <a:spcPts val="0"/>
                        </a:spcAft>
                      </a:pPr>
                      <a:r>
                        <a:rPr lang="en-GB" sz="1100" b="0" baseline="0" dirty="0">
                          <a:effectLst/>
                          <a:latin typeface="Calibri"/>
                          <a:ea typeface="Calibri"/>
                          <a:cs typeface="Times New Roman"/>
                        </a:rPr>
                        <a:t>75 + 25 = 100</a:t>
                      </a:r>
                    </a:p>
                    <a:p>
                      <a:pPr algn="ctr">
                        <a:lnSpc>
                          <a:spcPct val="115000"/>
                        </a:lnSpc>
                        <a:spcAft>
                          <a:spcPts val="0"/>
                        </a:spcAft>
                      </a:pPr>
                      <a:r>
                        <a:rPr lang="en-GB" sz="1100" b="0" baseline="0" dirty="0">
                          <a:effectLst/>
                          <a:latin typeface="Calibri"/>
                          <a:ea typeface="Calibri"/>
                          <a:cs typeface="Times New Roman"/>
                        </a:rPr>
                        <a:t>25 + 75 = 100</a:t>
                      </a:r>
                    </a:p>
                    <a:p>
                      <a:pPr algn="ctr">
                        <a:lnSpc>
                          <a:spcPct val="115000"/>
                        </a:lnSpc>
                        <a:spcAft>
                          <a:spcPts val="0"/>
                        </a:spcAft>
                      </a:pPr>
                      <a:r>
                        <a:rPr lang="en-GB" sz="1100" b="0" baseline="0" dirty="0">
                          <a:effectLst/>
                          <a:latin typeface="Calibri"/>
                          <a:ea typeface="Calibri"/>
                          <a:cs typeface="Times New Roman"/>
                        </a:rPr>
                        <a:t>100 – 25 = 75</a:t>
                      </a:r>
                    </a:p>
                    <a:p>
                      <a:pPr algn="ctr">
                        <a:lnSpc>
                          <a:spcPct val="115000"/>
                        </a:lnSpc>
                        <a:spcAft>
                          <a:spcPts val="0"/>
                        </a:spcAft>
                      </a:pPr>
                      <a:r>
                        <a:rPr lang="en-GB" sz="1100" b="0" baseline="0" dirty="0">
                          <a:effectLst/>
                          <a:latin typeface="Calibri"/>
                          <a:ea typeface="Calibri"/>
                          <a:cs typeface="Times New Roman"/>
                        </a:rPr>
                        <a:t>100 – 75 = 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r>
                        <a:rPr lang="en-GB" sz="1100" dirty="0">
                          <a:effectLst/>
                          <a:latin typeface="Calibri"/>
                          <a:ea typeface="Calibri"/>
                          <a:cs typeface="Times New Roman"/>
                        </a:rPr>
                        <a:t>37 + 63 = 100</a:t>
                      </a:r>
                    </a:p>
                    <a:p>
                      <a:pPr algn="ctr">
                        <a:lnSpc>
                          <a:spcPct val="115000"/>
                        </a:lnSpc>
                        <a:spcAft>
                          <a:spcPts val="0"/>
                        </a:spcAft>
                      </a:pPr>
                      <a:r>
                        <a:rPr lang="en-GB" sz="1100" dirty="0">
                          <a:effectLst/>
                          <a:latin typeface="Calibri"/>
                          <a:ea typeface="Calibri"/>
                          <a:cs typeface="Times New Roman"/>
                        </a:rPr>
                        <a:t>63</a:t>
                      </a:r>
                      <a:r>
                        <a:rPr lang="en-GB" sz="1100" baseline="0" dirty="0">
                          <a:effectLst/>
                          <a:latin typeface="Calibri"/>
                          <a:ea typeface="Calibri"/>
                          <a:cs typeface="Times New Roman"/>
                        </a:rPr>
                        <a:t> + 37 = 100</a:t>
                      </a:r>
                    </a:p>
                    <a:p>
                      <a:pPr algn="ctr">
                        <a:lnSpc>
                          <a:spcPct val="115000"/>
                        </a:lnSpc>
                        <a:spcAft>
                          <a:spcPts val="0"/>
                        </a:spcAft>
                      </a:pPr>
                      <a:r>
                        <a:rPr lang="en-GB" sz="1100" baseline="0" dirty="0">
                          <a:effectLst/>
                          <a:latin typeface="Calibri"/>
                          <a:ea typeface="Calibri"/>
                          <a:cs typeface="Times New Roman"/>
                        </a:rPr>
                        <a:t>100 – 63 = 37</a:t>
                      </a:r>
                    </a:p>
                    <a:p>
                      <a:pPr algn="ctr">
                        <a:lnSpc>
                          <a:spcPct val="115000"/>
                        </a:lnSpc>
                        <a:spcAft>
                          <a:spcPts val="0"/>
                        </a:spcAft>
                      </a:pPr>
                      <a:r>
                        <a:rPr lang="en-GB" sz="1100" baseline="0" dirty="0">
                          <a:effectLst/>
                          <a:latin typeface="Calibri"/>
                          <a:ea typeface="Calibri"/>
                          <a:cs typeface="Times New Roman"/>
                        </a:rPr>
                        <a:t>100 – 37 = 63</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48 + 52 = 100</a:t>
                      </a:r>
                    </a:p>
                    <a:p>
                      <a:pPr algn="ctr">
                        <a:lnSpc>
                          <a:spcPct val="115000"/>
                        </a:lnSpc>
                        <a:spcAft>
                          <a:spcPts val="0"/>
                        </a:spcAft>
                      </a:pPr>
                      <a:r>
                        <a:rPr lang="en-GB" sz="1100" baseline="0">
                          <a:effectLst/>
                          <a:latin typeface="Calibri"/>
                          <a:ea typeface="Calibri"/>
                          <a:cs typeface="Times New Roman"/>
                        </a:rPr>
                        <a:t>52 + 48 = 100</a:t>
                      </a:r>
                    </a:p>
                    <a:p>
                      <a:pPr algn="ctr">
                        <a:lnSpc>
                          <a:spcPct val="115000"/>
                        </a:lnSpc>
                        <a:spcAft>
                          <a:spcPts val="0"/>
                        </a:spcAft>
                      </a:pPr>
                      <a:r>
                        <a:rPr lang="en-GB" sz="1100" baseline="0" dirty="0">
                          <a:effectLst/>
                          <a:latin typeface="Calibri"/>
                          <a:ea typeface="Calibri"/>
                          <a:cs typeface="Times New Roman"/>
                        </a:rPr>
                        <a:t>100 – 52 = 48</a:t>
                      </a:r>
                    </a:p>
                    <a:p>
                      <a:pPr algn="ctr">
                        <a:lnSpc>
                          <a:spcPct val="115000"/>
                        </a:lnSpc>
                        <a:spcAft>
                          <a:spcPts val="0"/>
                        </a:spcAft>
                      </a:pPr>
                      <a:r>
                        <a:rPr lang="en-GB" sz="1100" baseline="0" dirty="0">
                          <a:effectLst/>
                          <a:latin typeface="Calibri"/>
                          <a:ea typeface="Calibri"/>
                          <a:cs typeface="Times New Roman"/>
                        </a:rPr>
                        <a:t>100 – 48 = 52</a:t>
                      </a:r>
                      <a:endParaRPr lang="en-GB" sz="1100" dirty="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pic>
        <p:nvPicPr>
          <p:cNvPr id="5" name="Picture 2" descr="Chapel Allerton Primary School PSA - Home | Facebook">
            <a:extLst>
              <a:ext uri="{FF2B5EF4-FFF2-40B4-BE49-F238E27FC236}">
                <a16:creationId xmlns:a16="http://schemas.microsoft.com/office/drawing/2014/main" id="{0CDA6AD2-461E-4754-91E3-F520DA637E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9776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Autumn 2</a:t>
            </a:r>
          </a:p>
        </p:txBody>
      </p:sp>
      <p:sp>
        <p:nvSpPr>
          <p:cNvPr id="3" name="Text Placeholder 2"/>
          <p:cNvSpPr>
            <a:spLocks noGrp="1"/>
          </p:cNvSpPr>
          <p:nvPr>
            <p:ph type="body" sz="quarter" idx="11"/>
          </p:nvPr>
        </p:nvSpPr>
        <p:spPr/>
        <p:txBody>
          <a:bodyPr/>
          <a:lstStyle/>
          <a:p>
            <a:r>
              <a:rPr lang="en-GB" dirty="0"/>
              <a:t>I know the multiplication and division facts for the 6 times table.</a:t>
            </a:r>
          </a:p>
        </p:txBody>
      </p:sp>
      <p:sp>
        <p:nvSpPr>
          <p:cNvPr id="4" name="Text Placeholder 3"/>
          <p:cNvSpPr>
            <a:spLocks noGrp="1"/>
          </p:cNvSpPr>
          <p:nvPr>
            <p:ph type="body" sz="quarter" idx="12"/>
          </p:nvPr>
        </p:nvSpPr>
        <p:spPr/>
        <p:txBody>
          <a:bodyPr>
            <a:normAutofit fontScale="92500" lnSpcReduction="2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your  threes </a:t>
            </a:r>
            <a:r>
              <a:rPr lang="en-GB" altLang="en-US" dirty="0">
                <a:cs typeface="Arial" pitchFamily="34" charset="0"/>
              </a:rPr>
              <a:t>– Multiplying a number by 6 is the same as multiplying by 3 and then doubling the answer. 7 </a:t>
            </a:r>
            <a:r>
              <a:rPr lang="en-GB" dirty="0"/>
              <a:t>× 3 = 21 and </a:t>
            </a:r>
            <a:r>
              <a:rPr lang="en-GB" altLang="en-US" dirty="0">
                <a:cs typeface="Arial" pitchFamily="34" charset="0"/>
              </a:rPr>
              <a:t>double 21 is 42, so 7 </a:t>
            </a:r>
            <a:r>
              <a:rPr lang="en-GB" dirty="0"/>
              <a:t>× 6 = 42.</a:t>
            </a:r>
            <a:endParaRPr lang="en-GB" dirty="0">
              <a:cs typeface="Arial" pitchFamily="34" charset="0"/>
            </a:endParaRP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6 = 18),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6</a:t>
            </a:r>
            <a:r>
              <a:rPr lang="en-GB" dirty="0"/>
              <a:t> × 12 = 72. The answer to the multiplication is 72, so 72 ÷ 6 = 12 and 72 ÷ 12 = 6</a:t>
            </a: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770999800"/>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6 × 1 = 6</a:t>
                      </a:r>
                    </a:p>
                    <a:p>
                      <a:pPr algn="ctr">
                        <a:lnSpc>
                          <a:spcPct val="115000"/>
                        </a:lnSpc>
                        <a:spcAft>
                          <a:spcPts val="0"/>
                        </a:spcAft>
                      </a:pPr>
                      <a:r>
                        <a:rPr lang="en-GB" sz="1100" dirty="0">
                          <a:effectLst/>
                        </a:rPr>
                        <a:t>6 × 2 = 12</a:t>
                      </a:r>
                    </a:p>
                    <a:p>
                      <a:pPr algn="ctr">
                        <a:lnSpc>
                          <a:spcPct val="115000"/>
                        </a:lnSpc>
                        <a:spcAft>
                          <a:spcPts val="0"/>
                        </a:spcAft>
                      </a:pPr>
                      <a:r>
                        <a:rPr lang="en-GB" sz="1100" dirty="0">
                          <a:effectLst/>
                        </a:rPr>
                        <a:t>6</a:t>
                      </a:r>
                      <a:r>
                        <a:rPr lang="en-GB" sz="1100" baseline="0" dirty="0">
                          <a:effectLst/>
                        </a:rPr>
                        <a:t> </a:t>
                      </a:r>
                      <a:r>
                        <a:rPr lang="en-GB" sz="1100" dirty="0">
                          <a:effectLst/>
                        </a:rPr>
                        <a:t>× 3 = 18</a:t>
                      </a:r>
                    </a:p>
                    <a:p>
                      <a:pPr algn="ctr">
                        <a:lnSpc>
                          <a:spcPct val="115000"/>
                        </a:lnSpc>
                        <a:spcAft>
                          <a:spcPts val="0"/>
                        </a:spcAft>
                      </a:pPr>
                      <a:r>
                        <a:rPr lang="en-GB" sz="1100" dirty="0">
                          <a:effectLst/>
                        </a:rPr>
                        <a:t>6 × 4 = 24</a:t>
                      </a:r>
                    </a:p>
                    <a:p>
                      <a:pPr algn="ctr">
                        <a:lnSpc>
                          <a:spcPct val="115000"/>
                        </a:lnSpc>
                        <a:spcAft>
                          <a:spcPts val="0"/>
                        </a:spcAft>
                      </a:pPr>
                      <a:r>
                        <a:rPr lang="en-GB" sz="1100" dirty="0">
                          <a:effectLst/>
                        </a:rPr>
                        <a:t>6 × 5 = 30</a:t>
                      </a:r>
                    </a:p>
                    <a:p>
                      <a:pPr algn="ctr">
                        <a:lnSpc>
                          <a:spcPct val="115000"/>
                        </a:lnSpc>
                        <a:spcAft>
                          <a:spcPts val="0"/>
                        </a:spcAft>
                      </a:pPr>
                      <a:r>
                        <a:rPr lang="en-GB" sz="1100" baseline="0" dirty="0">
                          <a:effectLst/>
                        </a:rPr>
                        <a:t>6 </a:t>
                      </a:r>
                      <a:r>
                        <a:rPr lang="en-GB" sz="1100" dirty="0">
                          <a:effectLst/>
                        </a:rPr>
                        <a:t>× 6 = 36</a:t>
                      </a:r>
                    </a:p>
                    <a:p>
                      <a:pPr algn="ctr">
                        <a:lnSpc>
                          <a:spcPct val="115000"/>
                        </a:lnSpc>
                        <a:spcAft>
                          <a:spcPts val="0"/>
                        </a:spcAft>
                      </a:pPr>
                      <a:r>
                        <a:rPr lang="en-GB" sz="1100" dirty="0">
                          <a:effectLst/>
                        </a:rPr>
                        <a:t>6 × 7 = 42</a:t>
                      </a:r>
                    </a:p>
                    <a:p>
                      <a:pPr algn="ctr">
                        <a:lnSpc>
                          <a:spcPct val="115000"/>
                        </a:lnSpc>
                        <a:spcAft>
                          <a:spcPts val="0"/>
                        </a:spcAft>
                      </a:pPr>
                      <a:r>
                        <a:rPr lang="en-GB" sz="1100" dirty="0">
                          <a:effectLst/>
                        </a:rPr>
                        <a:t>6 × 8 = 48</a:t>
                      </a:r>
                    </a:p>
                    <a:p>
                      <a:pPr algn="ctr">
                        <a:lnSpc>
                          <a:spcPct val="115000"/>
                        </a:lnSpc>
                        <a:spcAft>
                          <a:spcPts val="0"/>
                        </a:spcAft>
                      </a:pPr>
                      <a:r>
                        <a:rPr lang="en-GB" sz="1100" dirty="0">
                          <a:effectLst/>
                        </a:rPr>
                        <a:t>6 × 9 = 54</a:t>
                      </a:r>
                    </a:p>
                    <a:p>
                      <a:pPr algn="ctr">
                        <a:lnSpc>
                          <a:spcPct val="115000"/>
                        </a:lnSpc>
                        <a:spcAft>
                          <a:spcPts val="0"/>
                        </a:spcAft>
                      </a:pPr>
                      <a:r>
                        <a:rPr lang="en-GB" sz="1100" dirty="0">
                          <a:effectLst/>
                        </a:rPr>
                        <a:t>6 × 10 = 60</a:t>
                      </a:r>
                    </a:p>
                    <a:p>
                      <a:pPr algn="ctr">
                        <a:lnSpc>
                          <a:spcPct val="115000"/>
                        </a:lnSpc>
                        <a:spcAft>
                          <a:spcPts val="0"/>
                        </a:spcAft>
                      </a:pPr>
                      <a:r>
                        <a:rPr lang="en-GB" sz="1100" dirty="0">
                          <a:effectLst/>
                        </a:rPr>
                        <a:t>6 × 11 = 66</a:t>
                      </a:r>
                    </a:p>
                    <a:p>
                      <a:pPr algn="ctr">
                        <a:lnSpc>
                          <a:spcPct val="115000"/>
                        </a:lnSpc>
                        <a:spcAft>
                          <a:spcPts val="0"/>
                        </a:spcAft>
                      </a:pPr>
                      <a:r>
                        <a:rPr lang="en-GB" sz="1100" dirty="0">
                          <a:effectLst/>
                        </a:rPr>
                        <a:t>6 × 12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6 = 6</a:t>
                      </a:r>
                    </a:p>
                    <a:p>
                      <a:pPr algn="ctr">
                        <a:lnSpc>
                          <a:spcPct val="115000"/>
                        </a:lnSpc>
                        <a:spcAft>
                          <a:spcPts val="0"/>
                        </a:spcAft>
                      </a:pPr>
                      <a:r>
                        <a:rPr lang="en-GB" sz="1100" dirty="0">
                          <a:effectLst/>
                        </a:rPr>
                        <a:t>2 × 6 = 12</a:t>
                      </a:r>
                    </a:p>
                    <a:p>
                      <a:pPr algn="ctr">
                        <a:lnSpc>
                          <a:spcPct val="115000"/>
                        </a:lnSpc>
                        <a:spcAft>
                          <a:spcPts val="0"/>
                        </a:spcAft>
                      </a:pPr>
                      <a:r>
                        <a:rPr lang="en-GB" sz="1100" dirty="0">
                          <a:effectLst/>
                        </a:rPr>
                        <a:t>3 × 6</a:t>
                      </a:r>
                      <a:r>
                        <a:rPr lang="en-GB" sz="1100" baseline="0" dirty="0">
                          <a:effectLst/>
                        </a:rPr>
                        <a:t> </a:t>
                      </a:r>
                      <a:r>
                        <a:rPr lang="en-GB" sz="1100" dirty="0">
                          <a:effectLst/>
                        </a:rPr>
                        <a:t>= 18</a:t>
                      </a:r>
                    </a:p>
                    <a:p>
                      <a:pPr algn="ctr">
                        <a:lnSpc>
                          <a:spcPct val="115000"/>
                        </a:lnSpc>
                        <a:spcAft>
                          <a:spcPts val="0"/>
                        </a:spcAft>
                      </a:pPr>
                      <a:r>
                        <a:rPr lang="en-GB" sz="1100" dirty="0">
                          <a:effectLst/>
                        </a:rPr>
                        <a:t>4 × 6</a:t>
                      </a:r>
                      <a:r>
                        <a:rPr lang="en-GB" sz="1100" baseline="0" dirty="0">
                          <a:effectLst/>
                        </a:rPr>
                        <a:t> </a:t>
                      </a:r>
                      <a:r>
                        <a:rPr lang="en-GB" sz="1100" dirty="0">
                          <a:effectLst/>
                        </a:rPr>
                        <a:t>= 24</a:t>
                      </a:r>
                    </a:p>
                    <a:p>
                      <a:pPr algn="ctr">
                        <a:lnSpc>
                          <a:spcPct val="115000"/>
                        </a:lnSpc>
                        <a:spcAft>
                          <a:spcPts val="0"/>
                        </a:spcAft>
                      </a:pPr>
                      <a:r>
                        <a:rPr lang="en-GB" sz="1100" dirty="0">
                          <a:effectLst/>
                        </a:rPr>
                        <a:t>5 × 6 = 30</a:t>
                      </a:r>
                    </a:p>
                    <a:p>
                      <a:pPr algn="ctr">
                        <a:lnSpc>
                          <a:spcPct val="115000"/>
                        </a:lnSpc>
                        <a:spcAft>
                          <a:spcPts val="0"/>
                        </a:spcAft>
                      </a:pPr>
                      <a:r>
                        <a:rPr lang="en-GB" sz="1100" baseline="0" dirty="0">
                          <a:effectLst/>
                        </a:rPr>
                        <a:t>6 </a:t>
                      </a:r>
                      <a:r>
                        <a:rPr lang="en-GB" sz="1100" dirty="0">
                          <a:effectLst/>
                        </a:rPr>
                        <a:t>× 6</a:t>
                      </a:r>
                      <a:r>
                        <a:rPr lang="en-GB" sz="1100" baseline="0" dirty="0">
                          <a:effectLst/>
                        </a:rPr>
                        <a:t> </a:t>
                      </a:r>
                      <a:r>
                        <a:rPr lang="en-GB" sz="1100" dirty="0">
                          <a:effectLst/>
                        </a:rPr>
                        <a:t>= 36</a:t>
                      </a:r>
                    </a:p>
                    <a:p>
                      <a:pPr algn="ctr">
                        <a:lnSpc>
                          <a:spcPct val="115000"/>
                        </a:lnSpc>
                        <a:spcAft>
                          <a:spcPts val="0"/>
                        </a:spcAft>
                      </a:pPr>
                      <a:r>
                        <a:rPr lang="en-GB" sz="1100" dirty="0">
                          <a:effectLst/>
                        </a:rPr>
                        <a:t>7 × 6 = 42</a:t>
                      </a:r>
                    </a:p>
                    <a:p>
                      <a:pPr algn="ctr">
                        <a:lnSpc>
                          <a:spcPct val="115000"/>
                        </a:lnSpc>
                        <a:spcAft>
                          <a:spcPts val="0"/>
                        </a:spcAft>
                      </a:pPr>
                      <a:r>
                        <a:rPr lang="en-GB" sz="1100" dirty="0">
                          <a:effectLst/>
                        </a:rPr>
                        <a:t>8 × 6 = 48</a:t>
                      </a:r>
                    </a:p>
                    <a:p>
                      <a:pPr algn="ctr">
                        <a:lnSpc>
                          <a:spcPct val="115000"/>
                        </a:lnSpc>
                        <a:spcAft>
                          <a:spcPts val="0"/>
                        </a:spcAft>
                      </a:pPr>
                      <a:r>
                        <a:rPr lang="en-GB" sz="1100" dirty="0">
                          <a:effectLst/>
                        </a:rPr>
                        <a:t>9 × 6 = 54</a:t>
                      </a:r>
                    </a:p>
                    <a:p>
                      <a:pPr algn="ctr">
                        <a:lnSpc>
                          <a:spcPct val="115000"/>
                        </a:lnSpc>
                        <a:spcAft>
                          <a:spcPts val="0"/>
                        </a:spcAft>
                      </a:pPr>
                      <a:r>
                        <a:rPr lang="en-GB" sz="1100" dirty="0">
                          <a:effectLst/>
                        </a:rPr>
                        <a:t>10 × 6 = 60</a:t>
                      </a:r>
                    </a:p>
                    <a:p>
                      <a:pPr algn="ctr">
                        <a:lnSpc>
                          <a:spcPct val="115000"/>
                        </a:lnSpc>
                        <a:spcAft>
                          <a:spcPts val="0"/>
                        </a:spcAft>
                      </a:pPr>
                      <a:r>
                        <a:rPr lang="en-GB" sz="1100" dirty="0">
                          <a:effectLst/>
                        </a:rPr>
                        <a:t>11 × 6 = 66</a:t>
                      </a:r>
                    </a:p>
                    <a:p>
                      <a:pPr algn="ctr">
                        <a:lnSpc>
                          <a:spcPct val="115000"/>
                        </a:lnSpc>
                        <a:spcAft>
                          <a:spcPts val="0"/>
                        </a:spcAft>
                      </a:pPr>
                      <a:r>
                        <a:rPr lang="en-GB" sz="1100" dirty="0">
                          <a:effectLst/>
                        </a:rPr>
                        <a:t>12 × 6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6 ÷ 6 = 1</a:t>
                      </a:r>
                    </a:p>
                    <a:p>
                      <a:pPr algn="ctr">
                        <a:lnSpc>
                          <a:spcPct val="115000"/>
                        </a:lnSpc>
                        <a:spcAft>
                          <a:spcPts val="0"/>
                        </a:spcAft>
                      </a:pPr>
                      <a:r>
                        <a:rPr lang="en-GB" sz="1100" dirty="0">
                          <a:effectLst/>
                        </a:rPr>
                        <a:t>12 ÷ 6</a:t>
                      </a:r>
                      <a:r>
                        <a:rPr lang="en-GB" sz="1100" baseline="0" dirty="0">
                          <a:effectLst/>
                        </a:rPr>
                        <a:t> </a:t>
                      </a:r>
                      <a:r>
                        <a:rPr lang="en-GB" sz="1100" dirty="0">
                          <a:effectLst/>
                        </a:rPr>
                        <a:t>= 2</a:t>
                      </a:r>
                    </a:p>
                    <a:p>
                      <a:pPr algn="ctr">
                        <a:lnSpc>
                          <a:spcPct val="115000"/>
                        </a:lnSpc>
                        <a:spcAft>
                          <a:spcPts val="0"/>
                        </a:spcAft>
                      </a:pPr>
                      <a:r>
                        <a:rPr lang="en-GB" sz="1100" dirty="0">
                          <a:effectLst/>
                        </a:rPr>
                        <a:t>18</a:t>
                      </a:r>
                      <a:r>
                        <a:rPr lang="en-GB" sz="1100" baseline="0" dirty="0">
                          <a:effectLst/>
                        </a:rPr>
                        <a:t> </a:t>
                      </a:r>
                      <a:r>
                        <a:rPr lang="en-GB" sz="1100" dirty="0">
                          <a:effectLst/>
                        </a:rPr>
                        <a:t>÷ 6 = 3</a:t>
                      </a:r>
                    </a:p>
                    <a:p>
                      <a:pPr algn="ctr">
                        <a:lnSpc>
                          <a:spcPct val="115000"/>
                        </a:lnSpc>
                        <a:spcAft>
                          <a:spcPts val="0"/>
                        </a:spcAft>
                      </a:pPr>
                      <a:r>
                        <a:rPr lang="en-GB" sz="1100" baseline="0" dirty="0">
                          <a:effectLst/>
                        </a:rPr>
                        <a:t>24 </a:t>
                      </a:r>
                      <a:r>
                        <a:rPr lang="en-GB" sz="1100" dirty="0">
                          <a:effectLst/>
                        </a:rPr>
                        <a:t>÷ 6</a:t>
                      </a:r>
                      <a:r>
                        <a:rPr lang="en-GB" sz="1100" baseline="0" dirty="0">
                          <a:effectLst/>
                        </a:rPr>
                        <a:t> </a:t>
                      </a:r>
                      <a:r>
                        <a:rPr lang="en-GB" sz="1100" dirty="0">
                          <a:effectLst/>
                        </a:rPr>
                        <a:t>= 4</a:t>
                      </a:r>
                    </a:p>
                    <a:p>
                      <a:pPr algn="ctr">
                        <a:lnSpc>
                          <a:spcPct val="115000"/>
                        </a:lnSpc>
                        <a:spcAft>
                          <a:spcPts val="0"/>
                        </a:spcAft>
                      </a:pPr>
                      <a:r>
                        <a:rPr lang="en-GB" sz="1100" baseline="0" dirty="0">
                          <a:effectLst/>
                        </a:rPr>
                        <a:t>30 </a:t>
                      </a:r>
                      <a:r>
                        <a:rPr lang="en-GB" sz="1100" dirty="0">
                          <a:effectLst/>
                        </a:rPr>
                        <a:t>÷ 6 = 5</a:t>
                      </a:r>
                    </a:p>
                    <a:p>
                      <a:pPr algn="ctr">
                        <a:lnSpc>
                          <a:spcPct val="115000"/>
                        </a:lnSpc>
                        <a:spcAft>
                          <a:spcPts val="0"/>
                        </a:spcAft>
                      </a:pPr>
                      <a:r>
                        <a:rPr lang="en-GB" sz="1100" baseline="0" dirty="0">
                          <a:effectLst/>
                        </a:rPr>
                        <a:t>36 </a:t>
                      </a:r>
                      <a:r>
                        <a:rPr lang="en-GB" sz="1100" dirty="0">
                          <a:effectLst/>
                        </a:rPr>
                        <a:t>÷ 6</a:t>
                      </a:r>
                      <a:r>
                        <a:rPr lang="en-GB" sz="1100" baseline="0" dirty="0">
                          <a:effectLst/>
                        </a:rPr>
                        <a:t> </a:t>
                      </a:r>
                      <a:r>
                        <a:rPr lang="en-GB" sz="1100" dirty="0">
                          <a:effectLst/>
                        </a:rPr>
                        <a:t>= 6</a:t>
                      </a:r>
                    </a:p>
                    <a:p>
                      <a:pPr algn="ctr">
                        <a:lnSpc>
                          <a:spcPct val="115000"/>
                        </a:lnSpc>
                        <a:spcAft>
                          <a:spcPts val="0"/>
                        </a:spcAft>
                      </a:pPr>
                      <a:r>
                        <a:rPr lang="en-GB" sz="1100" dirty="0">
                          <a:effectLst/>
                        </a:rPr>
                        <a:t>42 ÷ 6 = 7</a:t>
                      </a:r>
                    </a:p>
                    <a:p>
                      <a:pPr algn="ctr">
                        <a:lnSpc>
                          <a:spcPct val="115000"/>
                        </a:lnSpc>
                        <a:spcAft>
                          <a:spcPts val="0"/>
                        </a:spcAft>
                      </a:pPr>
                      <a:r>
                        <a:rPr lang="en-GB" sz="1100" dirty="0">
                          <a:effectLst/>
                        </a:rPr>
                        <a:t>48 ÷ 6</a:t>
                      </a:r>
                      <a:r>
                        <a:rPr lang="en-GB" sz="1100" baseline="0" dirty="0">
                          <a:effectLst/>
                        </a:rPr>
                        <a:t> </a:t>
                      </a:r>
                      <a:r>
                        <a:rPr lang="en-GB" sz="1100" dirty="0">
                          <a:effectLst/>
                        </a:rPr>
                        <a:t>= 8</a:t>
                      </a:r>
                    </a:p>
                    <a:p>
                      <a:pPr algn="ctr">
                        <a:lnSpc>
                          <a:spcPct val="115000"/>
                        </a:lnSpc>
                        <a:spcAft>
                          <a:spcPts val="0"/>
                        </a:spcAft>
                      </a:pPr>
                      <a:r>
                        <a:rPr lang="en-GB" sz="1100" dirty="0">
                          <a:effectLst/>
                        </a:rPr>
                        <a:t>54 ÷ 6 = 9</a:t>
                      </a:r>
                    </a:p>
                    <a:p>
                      <a:pPr algn="ctr">
                        <a:lnSpc>
                          <a:spcPct val="115000"/>
                        </a:lnSpc>
                        <a:spcAft>
                          <a:spcPts val="0"/>
                        </a:spcAft>
                      </a:pPr>
                      <a:r>
                        <a:rPr lang="en-GB" sz="1100" dirty="0">
                          <a:effectLst/>
                        </a:rPr>
                        <a:t>60 ÷ 6</a:t>
                      </a:r>
                      <a:r>
                        <a:rPr lang="en-GB" sz="1100" baseline="0" dirty="0">
                          <a:effectLst/>
                        </a:rPr>
                        <a:t> </a:t>
                      </a:r>
                      <a:r>
                        <a:rPr lang="en-GB" sz="1100" dirty="0">
                          <a:effectLst/>
                        </a:rPr>
                        <a:t>= 10</a:t>
                      </a:r>
                    </a:p>
                    <a:p>
                      <a:pPr algn="ctr">
                        <a:lnSpc>
                          <a:spcPct val="115000"/>
                        </a:lnSpc>
                        <a:spcAft>
                          <a:spcPts val="0"/>
                        </a:spcAft>
                      </a:pPr>
                      <a:r>
                        <a:rPr lang="en-GB" sz="1100" dirty="0">
                          <a:effectLst/>
                        </a:rPr>
                        <a:t>66 ÷ 6</a:t>
                      </a:r>
                      <a:r>
                        <a:rPr lang="en-GB" sz="1100" baseline="0" dirty="0">
                          <a:effectLst/>
                        </a:rPr>
                        <a:t> </a:t>
                      </a:r>
                      <a:r>
                        <a:rPr lang="en-GB" sz="1100" dirty="0">
                          <a:effectLst/>
                        </a:rPr>
                        <a:t>= 11</a:t>
                      </a:r>
                    </a:p>
                    <a:p>
                      <a:pPr algn="ctr">
                        <a:lnSpc>
                          <a:spcPct val="115000"/>
                        </a:lnSpc>
                        <a:spcAft>
                          <a:spcPts val="0"/>
                        </a:spcAft>
                      </a:pPr>
                      <a:r>
                        <a:rPr lang="en-GB" sz="1100" dirty="0">
                          <a:effectLst/>
                        </a:rPr>
                        <a:t>72 ÷ 6</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6 ÷ 1 = 6</a:t>
                      </a:r>
                    </a:p>
                    <a:p>
                      <a:pPr algn="ctr">
                        <a:lnSpc>
                          <a:spcPct val="115000"/>
                        </a:lnSpc>
                        <a:spcAft>
                          <a:spcPts val="0"/>
                        </a:spcAft>
                      </a:pPr>
                      <a:r>
                        <a:rPr lang="en-GB" sz="1100" dirty="0">
                          <a:effectLst/>
                        </a:rPr>
                        <a:t>12 ÷ 2</a:t>
                      </a:r>
                      <a:r>
                        <a:rPr lang="en-GB" sz="1100" baseline="0" dirty="0">
                          <a:effectLst/>
                        </a:rPr>
                        <a:t> </a:t>
                      </a:r>
                      <a:r>
                        <a:rPr lang="en-GB" sz="1100" dirty="0">
                          <a:effectLst/>
                        </a:rPr>
                        <a:t>= 6</a:t>
                      </a:r>
                    </a:p>
                    <a:p>
                      <a:pPr algn="ctr">
                        <a:lnSpc>
                          <a:spcPct val="115000"/>
                        </a:lnSpc>
                        <a:spcAft>
                          <a:spcPts val="0"/>
                        </a:spcAft>
                      </a:pPr>
                      <a:r>
                        <a:rPr lang="en-GB" sz="1100" dirty="0">
                          <a:effectLst/>
                        </a:rPr>
                        <a:t>18</a:t>
                      </a:r>
                      <a:r>
                        <a:rPr lang="en-GB" sz="1100" baseline="0" dirty="0">
                          <a:effectLst/>
                        </a:rPr>
                        <a:t> </a:t>
                      </a:r>
                      <a:r>
                        <a:rPr lang="en-GB" sz="1100" dirty="0">
                          <a:effectLst/>
                        </a:rPr>
                        <a:t>÷ 3 = 6</a:t>
                      </a:r>
                    </a:p>
                    <a:p>
                      <a:pPr algn="ctr">
                        <a:lnSpc>
                          <a:spcPct val="115000"/>
                        </a:lnSpc>
                        <a:spcAft>
                          <a:spcPts val="0"/>
                        </a:spcAft>
                      </a:pPr>
                      <a:r>
                        <a:rPr lang="en-GB" sz="1100" dirty="0">
                          <a:effectLst/>
                        </a:rPr>
                        <a:t>24 ÷ 4</a:t>
                      </a:r>
                      <a:r>
                        <a:rPr lang="en-GB" sz="1100" baseline="0" dirty="0">
                          <a:effectLst/>
                        </a:rPr>
                        <a:t> </a:t>
                      </a:r>
                      <a:r>
                        <a:rPr lang="en-GB" sz="1100" dirty="0">
                          <a:effectLst/>
                        </a:rPr>
                        <a:t>= 6</a:t>
                      </a:r>
                    </a:p>
                    <a:p>
                      <a:pPr algn="ctr">
                        <a:lnSpc>
                          <a:spcPct val="115000"/>
                        </a:lnSpc>
                        <a:spcAft>
                          <a:spcPts val="0"/>
                        </a:spcAft>
                      </a:pPr>
                      <a:r>
                        <a:rPr lang="en-GB" sz="1100" baseline="0" dirty="0">
                          <a:effectLst/>
                        </a:rPr>
                        <a:t>30 </a:t>
                      </a:r>
                      <a:r>
                        <a:rPr lang="en-GB" sz="1100" dirty="0">
                          <a:effectLst/>
                        </a:rPr>
                        <a:t>÷ 5 = 6</a:t>
                      </a:r>
                    </a:p>
                    <a:p>
                      <a:pPr algn="ctr">
                        <a:lnSpc>
                          <a:spcPct val="115000"/>
                        </a:lnSpc>
                        <a:spcAft>
                          <a:spcPts val="0"/>
                        </a:spcAft>
                      </a:pPr>
                      <a:r>
                        <a:rPr lang="en-GB" sz="1100" dirty="0">
                          <a:effectLst/>
                        </a:rPr>
                        <a:t>36 ÷ 6</a:t>
                      </a:r>
                      <a:r>
                        <a:rPr lang="en-GB" sz="1100" baseline="0" dirty="0">
                          <a:effectLst/>
                        </a:rPr>
                        <a:t> </a:t>
                      </a:r>
                      <a:r>
                        <a:rPr lang="en-GB" sz="1100" dirty="0">
                          <a:effectLst/>
                        </a:rPr>
                        <a:t>= 6</a:t>
                      </a:r>
                    </a:p>
                    <a:p>
                      <a:pPr algn="ctr">
                        <a:lnSpc>
                          <a:spcPct val="115000"/>
                        </a:lnSpc>
                        <a:spcAft>
                          <a:spcPts val="0"/>
                        </a:spcAft>
                      </a:pPr>
                      <a:r>
                        <a:rPr lang="en-GB" sz="1100" dirty="0">
                          <a:effectLst/>
                        </a:rPr>
                        <a:t>42 ÷ 7 = 6</a:t>
                      </a:r>
                    </a:p>
                    <a:p>
                      <a:pPr algn="ctr">
                        <a:lnSpc>
                          <a:spcPct val="115000"/>
                        </a:lnSpc>
                        <a:spcAft>
                          <a:spcPts val="0"/>
                        </a:spcAft>
                      </a:pPr>
                      <a:r>
                        <a:rPr lang="en-GB" sz="1100" baseline="0" dirty="0">
                          <a:effectLst/>
                        </a:rPr>
                        <a:t>48 </a:t>
                      </a:r>
                      <a:r>
                        <a:rPr lang="en-GB" sz="1100" dirty="0">
                          <a:effectLst/>
                        </a:rPr>
                        <a:t>÷ 8</a:t>
                      </a:r>
                      <a:r>
                        <a:rPr lang="en-GB" sz="1100" baseline="0" dirty="0">
                          <a:effectLst/>
                        </a:rPr>
                        <a:t> </a:t>
                      </a:r>
                      <a:r>
                        <a:rPr lang="en-GB" sz="1100" dirty="0">
                          <a:effectLst/>
                        </a:rPr>
                        <a:t>= 6</a:t>
                      </a:r>
                    </a:p>
                    <a:p>
                      <a:pPr algn="ctr">
                        <a:lnSpc>
                          <a:spcPct val="115000"/>
                        </a:lnSpc>
                        <a:spcAft>
                          <a:spcPts val="0"/>
                        </a:spcAft>
                      </a:pPr>
                      <a:r>
                        <a:rPr lang="en-GB" sz="1100" dirty="0">
                          <a:effectLst/>
                        </a:rPr>
                        <a:t>54 ÷ 9 = 6</a:t>
                      </a:r>
                    </a:p>
                    <a:p>
                      <a:pPr algn="ctr">
                        <a:lnSpc>
                          <a:spcPct val="115000"/>
                        </a:lnSpc>
                        <a:spcAft>
                          <a:spcPts val="0"/>
                        </a:spcAft>
                      </a:pPr>
                      <a:r>
                        <a:rPr lang="en-GB" sz="1100" dirty="0">
                          <a:effectLst/>
                        </a:rPr>
                        <a:t>60 ÷ </a:t>
                      </a:r>
                      <a:r>
                        <a:rPr lang="en-GB" sz="1100" baseline="0" dirty="0">
                          <a:effectLst/>
                        </a:rPr>
                        <a:t>10 </a:t>
                      </a:r>
                      <a:r>
                        <a:rPr lang="en-GB" sz="1100" dirty="0">
                          <a:effectLst/>
                        </a:rPr>
                        <a:t>= 6</a:t>
                      </a:r>
                    </a:p>
                    <a:p>
                      <a:pPr algn="ctr">
                        <a:lnSpc>
                          <a:spcPct val="115000"/>
                        </a:lnSpc>
                        <a:spcAft>
                          <a:spcPts val="0"/>
                        </a:spcAft>
                      </a:pPr>
                      <a:r>
                        <a:rPr lang="en-GB" sz="1100" dirty="0">
                          <a:effectLst/>
                        </a:rPr>
                        <a:t>66 ÷ 11 = 6</a:t>
                      </a:r>
                    </a:p>
                    <a:p>
                      <a:pPr algn="ctr">
                        <a:lnSpc>
                          <a:spcPct val="115000"/>
                        </a:lnSpc>
                        <a:spcAft>
                          <a:spcPts val="0"/>
                        </a:spcAft>
                      </a:pPr>
                      <a:r>
                        <a:rPr lang="en-GB" sz="1100" dirty="0">
                          <a:effectLst/>
                        </a:rPr>
                        <a:t>72 ÷ 12</a:t>
                      </a:r>
                      <a:r>
                        <a:rPr lang="en-GB" sz="1100" baseline="0" dirty="0">
                          <a:effectLst/>
                        </a:rPr>
                        <a:t> </a:t>
                      </a:r>
                      <a:r>
                        <a:rPr lang="en-GB" sz="1100" dirty="0">
                          <a:effectLst/>
                        </a:rPr>
                        <a:t>= 6</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6 × ⃝ = 72 or ⃝ ÷ 6 = 7.</a:t>
            </a:r>
          </a:p>
          <a:p>
            <a:endParaRPr lang="en-GB" dirty="0"/>
          </a:p>
        </p:txBody>
      </p:sp>
      <p:pic>
        <p:nvPicPr>
          <p:cNvPr id="5" name="Picture 2" descr="Chapel Allerton Primary School PSA - Home | Facebook">
            <a:extLst>
              <a:ext uri="{FF2B5EF4-FFF2-40B4-BE49-F238E27FC236}">
                <a16:creationId xmlns:a16="http://schemas.microsoft.com/office/drawing/2014/main" id="{5487974B-D37D-4746-A1FF-11C7C2095B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182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Spring 1</a:t>
            </a:r>
          </a:p>
        </p:txBody>
      </p:sp>
      <p:sp>
        <p:nvSpPr>
          <p:cNvPr id="3" name="Text Placeholder 2"/>
          <p:cNvSpPr>
            <a:spLocks noGrp="1"/>
          </p:cNvSpPr>
          <p:nvPr>
            <p:ph type="body" sz="quarter" idx="11"/>
          </p:nvPr>
        </p:nvSpPr>
        <p:spPr>
          <a:xfrm>
            <a:off x="548680" y="1619251"/>
            <a:ext cx="6120680" cy="504479"/>
          </a:xfrm>
        </p:spPr>
        <p:txBody>
          <a:bodyPr>
            <a:normAutofit fontScale="92500"/>
          </a:bodyPr>
          <a:lstStyle/>
          <a:p>
            <a:r>
              <a:rPr lang="en-GB" dirty="0"/>
              <a:t>I know the multiplication and division facts for the 9 and 11 times tables.</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Look for patterns</a:t>
            </a:r>
            <a:r>
              <a:rPr lang="en-GB" altLang="en-US" dirty="0">
                <a:ea typeface="Calibri" pitchFamily="34" charset="0"/>
                <a:cs typeface="Times New Roman" pitchFamily="18" charset="0"/>
              </a:rPr>
              <a:t> – These times tables are full of patterns for your child to find. How many can they spot?</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Use your ten times table </a:t>
            </a:r>
            <a:r>
              <a:rPr lang="en-GB" altLang="en-US" dirty="0">
                <a:cs typeface="Arial" pitchFamily="34" charset="0"/>
              </a:rPr>
              <a:t>–  Multiply a number by 10 and subtract the original  number</a:t>
            </a:r>
          </a:p>
          <a:p>
            <a:pPr lvl="0" eaLnBrk="0" fontAlgn="base" hangingPunct="0">
              <a:spcBef>
                <a:spcPct val="0"/>
              </a:spcBef>
              <a:spcAft>
                <a:spcPct val="0"/>
              </a:spcAft>
              <a:buClrTx/>
              <a:buSzTx/>
            </a:pPr>
            <a:r>
              <a:rPr lang="en-GB" altLang="en-US" dirty="0">
                <a:cs typeface="Arial" pitchFamily="34" charset="0"/>
              </a:rPr>
              <a:t>(e.g. 7 </a:t>
            </a:r>
            <a:r>
              <a:rPr lang="en-GB" dirty="0"/>
              <a:t>× 10 – 7 = 70 – 7 = 63). What do you notice?</a:t>
            </a:r>
          </a:p>
          <a:p>
            <a:pPr lvl="0" eaLnBrk="0" fontAlgn="base" hangingPunct="0">
              <a:spcBef>
                <a:spcPct val="0"/>
              </a:spcBef>
              <a:spcAft>
                <a:spcPct val="0"/>
              </a:spcAft>
              <a:buClrTx/>
              <a:buSzTx/>
            </a:pPr>
            <a:r>
              <a:rPr lang="en-GB" dirty="0">
                <a:cs typeface="Arial" pitchFamily="34" charset="0"/>
              </a:rPr>
              <a:t>What happens if you add your original number instead?</a:t>
            </a:r>
          </a:p>
          <a:p>
            <a:pPr lvl="0" eaLnBrk="0" fontAlgn="base" hangingPunct="0">
              <a:spcBef>
                <a:spcPct val="0"/>
              </a:spcBef>
              <a:spcAft>
                <a:spcPct val="0"/>
              </a:spcAft>
              <a:buClrTx/>
              <a:buSzTx/>
            </a:pPr>
            <a:r>
              <a:rPr lang="en-GB" dirty="0">
                <a:cs typeface="Arial" pitchFamily="34" charset="0"/>
              </a:rPr>
              <a:t>(e.g. </a:t>
            </a:r>
            <a:r>
              <a:rPr lang="en-GB" altLang="en-US" dirty="0">
                <a:cs typeface="Arial" pitchFamily="34" charset="0"/>
              </a:rPr>
              <a:t>7</a:t>
            </a:r>
            <a:r>
              <a:rPr lang="en-GB" dirty="0"/>
              <a:t> × 10 + 7 = 70 + 7 = </a:t>
            </a:r>
            <a:r>
              <a:rPr lang="en-GB" dirty="0">
                <a:cs typeface="Arial" pitchFamily="34" charset="0"/>
              </a:rPr>
              <a:t>77)</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4, 5, 6, 8 and 10 times tables. It might be worth practising these again!</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915056023"/>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883118">
                  <a:extLst>
                    <a:ext uri="{9D8B030D-6E8A-4147-A177-3AD203B41FA5}">
                      <a16:colId xmlns:a16="http://schemas.microsoft.com/office/drawing/2014/main" val="20001"/>
                    </a:ext>
                  </a:extLst>
                </a:gridCol>
                <a:gridCol w="953765">
                  <a:extLst>
                    <a:ext uri="{9D8B030D-6E8A-4147-A177-3AD203B41FA5}">
                      <a16:colId xmlns:a16="http://schemas.microsoft.com/office/drawing/2014/main" val="20002"/>
                    </a:ext>
                  </a:extLst>
                </a:gridCol>
                <a:gridCol w="918442">
                  <a:extLst>
                    <a:ext uri="{9D8B030D-6E8A-4147-A177-3AD203B41FA5}">
                      <a16:colId xmlns:a16="http://schemas.microsoft.com/office/drawing/2014/main" val="20003"/>
                    </a:ext>
                  </a:extLst>
                </a:gridCol>
              </a:tblGrid>
              <a:tr h="2430272">
                <a:tc>
                  <a:txBody>
                    <a:bodyPr/>
                    <a:lstStyle/>
                    <a:p>
                      <a:pPr algn="ctr">
                        <a:lnSpc>
                          <a:spcPct val="115000"/>
                        </a:lnSpc>
                        <a:spcAft>
                          <a:spcPts val="0"/>
                        </a:spcAft>
                      </a:pPr>
                      <a:r>
                        <a:rPr lang="en-GB" sz="1050" dirty="0">
                          <a:effectLst/>
                        </a:rPr>
                        <a:t>9 × 1 = 9</a:t>
                      </a:r>
                    </a:p>
                    <a:p>
                      <a:pPr algn="ctr">
                        <a:lnSpc>
                          <a:spcPct val="115000"/>
                        </a:lnSpc>
                        <a:spcAft>
                          <a:spcPts val="0"/>
                        </a:spcAft>
                      </a:pPr>
                      <a:r>
                        <a:rPr lang="en-GB" sz="1050" dirty="0">
                          <a:effectLst/>
                        </a:rPr>
                        <a:t>9 × 2 = 18</a:t>
                      </a:r>
                    </a:p>
                    <a:p>
                      <a:pPr algn="ctr">
                        <a:lnSpc>
                          <a:spcPct val="115000"/>
                        </a:lnSpc>
                        <a:spcAft>
                          <a:spcPts val="0"/>
                        </a:spcAft>
                      </a:pPr>
                      <a:r>
                        <a:rPr lang="en-GB" sz="1050" baseline="0" dirty="0">
                          <a:effectLst/>
                        </a:rPr>
                        <a:t>9 </a:t>
                      </a:r>
                      <a:r>
                        <a:rPr lang="en-GB" sz="1050" dirty="0">
                          <a:effectLst/>
                        </a:rPr>
                        <a:t>× 3 = 27</a:t>
                      </a:r>
                    </a:p>
                    <a:p>
                      <a:pPr algn="ctr">
                        <a:lnSpc>
                          <a:spcPct val="115000"/>
                        </a:lnSpc>
                        <a:spcAft>
                          <a:spcPts val="0"/>
                        </a:spcAft>
                      </a:pPr>
                      <a:r>
                        <a:rPr lang="en-GB" sz="1050" dirty="0">
                          <a:effectLst/>
                        </a:rPr>
                        <a:t>9 × 4 = 36</a:t>
                      </a:r>
                    </a:p>
                    <a:p>
                      <a:pPr algn="ctr">
                        <a:lnSpc>
                          <a:spcPct val="115000"/>
                        </a:lnSpc>
                        <a:spcAft>
                          <a:spcPts val="0"/>
                        </a:spcAft>
                      </a:pPr>
                      <a:r>
                        <a:rPr lang="en-GB" sz="1050" dirty="0">
                          <a:effectLst/>
                        </a:rPr>
                        <a:t>9 × 5 = 45</a:t>
                      </a:r>
                    </a:p>
                    <a:p>
                      <a:pPr algn="ctr">
                        <a:lnSpc>
                          <a:spcPct val="115000"/>
                        </a:lnSpc>
                        <a:spcAft>
                          <a:spcPts val="0"/>
                        </a:spcAft>
                      </a:pPr>
                      <a:r>
                        <a:rPr lang="en-GB" sz="1050" baseline="0" dirty="0">
                          <a:effectLst/>
                        </a:rPr>
                        <a:t>9 </a:t>
                      </a:r>
                      <a:r>
                        <a:rPr lang="en-GB" sz="1050" dirty="0">
                          <a:effectLst/>
                        </a:rPr>
                        <a:t>× 6 = 54</a:t>
                      </a:r>
                    </a:p>
                    <a:p>
                      <a:pPr algn="ctr">
                        <a:lnSpc>
                          <a:spcPct val="115000"/>
                        </a:lnSpc>
                        <a:spcAft>
                          <a:spcPts val="0"/>
                        </a:spcAft>
                      </a:pPr>
                      <a:r>
                        <a:rPr lang="en-GB" sz="1050" dirty="0">
                          <a:effectLst/>
                        </a:rPr>
                        <a:t>9 × 7 = 63</a:t>
                      </a:r>
                    </a:p>
                    <a:p>
                      <a:pPr algn="ctr">
                        <a:lnSpc>
                          <a:spcPct val="115000"/>
                        </a:lnSpc>
                        <a:spcAft>
                          <a:spcPts val="0"/>
                        </a:spcAft>
                      </a:pPr>
                      <a:r>
                        <a:rPr lang="en-GB" sz="1050" dirty="0">
                          <a:effectLst/>
                        </a:rPr>
                        <a:t>9 × 8 = 72</a:t>
                      </a:r>
                    </a:p>
                    <a:p>
                      <a:pPr algn="ctr">
                        <a:lnSpc>
                          <a:spcPct val="115000"/>
                        </a:lnSpc>
                        <a:spcAft>
                          <a:spcPts val="0"/>
                        </a:spcAft>
                      </a:pPr>
                      <a:r>
                        <a:rPr lang="en-GB" sz="1050" dirty="0">
                          <a:effectLst/>
                        </a:rPr>
                        <a:t>9 × 9 = 81</a:t>
                      </a:r>
                    </a:p>
                    <a:p>
                      <a:pPr algn="ctr">
                        <a:lnSpc>
                          <a:spcPct val="115000"/>
                        </a:lnSpc>
                        <a:spcAft>
                          <a:spcPts val="0"/>
                        </a:spcAft>
                      </a:pPr>
                      <a:r>
                        <a:rPr lang="en-GB" sz="1050" dirty="0">
                          <a:effectLst/>
                        </a:rPr>
                        <a:t>9 × 10 = 90</a:t>
                      </a:r>
                    </a:p>
                    <a:p>
                      <a:pPr algn="ctr">
                        <a:lnSpc>
                          <a:spcPct val="115000"/>
                        </a:lnSpc>
                        <a:spcAft>
                          <a:spcPts val="0"/>
                        </a:spcAft>
                      </a:pPr>
                      <a:r>
                        <a:rPr lang="en-GB" sz="1050" dirty="0">
                          <a:effectLst/>
                        </a:rPr>
                        <a:t>9 × 11 = 99</a:t>
                      </a:r>
                    </a:p>
                    <a:p>
                      <a:pPr algn="ctr">
                        <a:lnSpc>
                          <a:spcPct val="115000"/>
                        </a:lnSpc>
                        <a:spcAft>
                          <a:spcPts val="0"/>
                        </a:spcAft>
                      </a:pPr>
                      <a:r>
                        <a:rPr lang="en-GB" sz="1050" dirty="0">
                          <a:effectLst/>
                        </a:rPr>
                        <a:t>9 × 12 = 108</a:t>
                      </a: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a:effectLst/>
                        </a:rPr>
                        <a:t>9 ÷ 9 = 1</a:t>
                      </a:r>
                    </a:p>
                    <a:p>
                      <a:pPr algn="ctr">
                        <a:lnSpc>
                          <a:spcPct val="115000"/>
                        </a:lnSpc>
                        <a:spcAft>
                          <a:spcPts val="0"/>
                        </a:spcAft>
                      </a:pPr>
                      <a:r>
                        <a:rPr lang="en-GB" sz="1050" dirty="0">
                          <a:effectLst/>
                        </a:rPr>
                        <a:t>18 ÷ 9</a:t>
                      </a:r>
                      <a:r>
                        <a:rPr lang="en-GB" sz="1050" baseline="0" dirty="0">
                          <a:effectLst/>
                        </a:rPr>
                        <a:t> </a:t>
                      </a:r>
                      <a:r>
                        <a:rPr lang="en-GB" sz="1050" dirty="0">
                          <a:effectLst/>
                        </a:rPr>
                        <a:t>= 2</a:t>
                      </a:r>
                    </a:p>
                    <a:p>
                      <a:pPr algn="ctr">
                        <a:lnSpc>
                          <a:spcPct val="115000"/>
                        </a:lnSpc>
                        <a:spcAft>
                          <a:spcPts val="0"/>
                        </a:spcAft>
                      </a:pPr>
                      <a:r>
                        <a:rPr lang="en-GB" sz="1050" dirty="0">
                          <a:effectLst/>
                        </a:rPr>
                        <a:t>27</a:t>
                      </a:r>
                      <a:r>
                        <a:rPr lang="en-GB" sz="1050" baseline="0" dirty="0">
                          <a:effectLst/>
                        </a:rPr>
                        <a:t> </a:t>
                      </a:r>
                      <a:r>
                        <a:rPr lang="en-GB" sz="1050" dirty="0">
                          <a:effectLst/>
                        </a:rPr>
                        <a:t>÷ 9 = 3</a:t>
                      </a:r>
                    </a:p>
                    <a:p>
                      <a:pPr algn="ctr">
                        <a:lnSpc>
                          <a:spcPct val="115000"/>
                        </a:lnSpc>
                        <a:spcAft>
                          <a:spcPts val="0"/>
                        </a:spcAft>
                      </a:pPr>
                      <a:r>
                        <a:rPr lang="en-GB" sz="1050" baseline="0" dirty="0">
                          <a:effectLst/>
                        </a:rPr>
                        <a:t>36 </a:t>
                      </a:r>
                      <a:r>
                        <a:rPr lang="en-GB" sz="1050" dirty="0">
                          <a:effectLst/>
                        </a:rPr>
                        <a:t>÷ 9</a:t>
                      </a:r>
                      <a:r>
                        <a:rPr lang="en-GB" sz="1050" baseline="0" dirty="0">
                          <a:effectLst/>
                        </a:rPr>
                        <a:t> </a:t>
                      </a:r>
                      <a:r>
                        <a:rPr lang="en-GB" sz="1050" dirty="0">
                          <a:effectLst/>
                        </a:rPr>
                        <a:t>= 4</a:t>
                      </a:r>
                    </a:p>
                    <a:p>
                      <a:pPr algn="ctr">
                        <a:lnSpc>
                          <a:spcPct val="115000"/>
                        </a:lnSpc>
                        <a:spcAft>
                          <a:spcPts val="0"/>
                        </a:spcAft>
                      </a:pPr>
                      <a:r>
                        <a:rPr lang="en-GB" sz="1050" baseline="0" dirty="0">
                          <a:effectLst/>
                        </a:rPr>
                        <a:t>45 </a:t>
                      </a:r>
                      <a:r>
                        <a:rPr lang="en-GB" sz="1050" dirty="0">
                          <a:effectLst/>
                        </a:rPr>
                        <a:t>÷ 9 = 5</a:t>
                      </a:r>
                    </a:p>
                    <a:p>
                      <a:pPr algn="ctr">
                        <a:lnSpc>
                          <a:spcPct val="115000"/>
                        </a:lnSpc>
                        <a:spcAft>
                          <a:spcPts val="0"/>
                        </a:spcAft>
                      </a:pPr>
                      <a:r>
                        <a:rPr lang="en-GB" sz="1050" baseline="0" dirty="0">
                          <a:effectLst/>
                        </a:rPr>
                        <a:t>54 </a:t>
                      </a:r>
                      <a:r>
                        <a:rPr lang="en-GB" sz="1050" dirty="0">
                          <a:effectLst/>
                        </a:rPr>
                        <a:t>÷ 9</a:t>
                      </a:r>
                      <a:r>
                        <a:rPr lang="en-GB" sz="1050" baseline="0" dirty="0">
                          <a:effectLst/>
                        </a:rPr>
                        <a:t> </a:t>
                      </a:r>
                      <a:r>
                        <a:rPr lang="en-GB" sz="1050" dirty="0">
                          <a:effectLst/>
                        </a:rPr>
                        <a:t>= 6</a:t>
                      </a:r>
                    </a:p>
                    <a:p>
                      <a:pPr algn="ctr">
                        <a:lnSpc>
                          <a:spcPct val="115000"/>
                        </a:lnSpc>
                        <a:spcAft>
                          <a:spcPts val="0"/>
                        </a:spcAft>
                      </a:pPr>
                      <a:r>
                        <a:rPr lang="en-GB" sz="1050" dirty="0">
                          <a:effectLst/>
                        </a:rPr>
                        <a:t>63 ÷ 9 = 7</a:t>
                      </a:r>
                    </a:p>
                    <a:p>
                      <a:pPr algn="ctr">
                        <a:lnSpc>
                          <a:spcPct val="115000"/>
                        </a:lnSpc>
                        <a:spcAft>
                          <a:spcPts val="0"/>
                        </a:spcAft>
                      </a:pPr>
                      <a:r>
                        <a:rPr lang="en-GB" sz="1050" dirty="0">
                          <a:effectLst/>
                        </a:rPr>
                        <a:t>72 ÷ 9</a:t>
                      </a:r>
                      <a:r>
                        <a:rPr lang="en-GB" sz="1050" baseline="0" dirty="0">
                          <a:effectLst/>
                        </a:rPr>
                        <a:t> </a:t>
                      </a:r>
                      <a:r>
                        <a:rPr lang="en-GB" sz="1050" dirty="0">
                          <a:effectLst/>
                        </a:rPr>
                        <a:t>= 8</a:t>
                      </a:r>
                    </a:p>
                    <a:p>
                      <a:pPr algn="ctr">
                        <a:lnSpc>
                          <a:spcPct val="115000"/>
                        </a:lnSpc>
                        <a:spcAft>
                          <a:spcPts val="0"/>
                        </a:spcAft>
                      </a:pPr>
                      <a:r>
                        <a:rPr lang="en-GB" sz="1050" dirty="0">
                          <a:effectLst/>
                        </a:rPr>
                        <a:t>81 ÷ 9 = 9</a:t>
                      </a:r>
                    </a:p>
                    <a:p>
                      <a:pPr algn="ctr">
                        <a:lnSpc>
                          <a:spcPct val="115000"/>
                        </a:lnSpc>
                        <a:spcAft>
                          <a:spcPts val="0"/>
                        </a:spcAft>
                      </a:pPr>
                      <a:r>
                        <a:rPr lang="en-GB" sz="1050" dirty="0">
                          <a:effectLst/>
                        </a:rPr>
                        <a:t>90 ÷ 9 = 10</a:t>
                      </a:r>
                    </a:p>
                    <a:p>
                      <a:pPr algn="ctr">
                        <a:lnSpc>
                          <a:spcPct val="115000"/>
                        </a:lnSpc>
                        <a:spcAft>
                          <a:spcPts val="0"/>
                        </a:spcAft>
                      </a:pPr>
                      <a:r>
                        <a:rPr lang="en-GB" sz="1050" dirty="0">
                          <a:effectLst/>
                        </a:rPr>
                        <a:t>99 ÷ 9</a:t>
                      </a:r>
                      <a:r>
                        <a:rPr lang="en-GB" sz="1050" baseline="0" dirty="0">
                          <a:effectLst/>
                        </a:rPr>
                        <a:t> </a:t>
                      </a:r>
                      <a:r>
                        <a:rPr lang="en-GB" sz="1050" dirty="0">
                          <a:effectLst/>
                        </a:rPr>
                        <a:t>= 11</a:t>
                      </a:r>
                    </a:p>
                    <a:p>
                      <a:pPr algn="ctr">
                        <a:lnSpc>
                          <a:spcPct val="115000"/>
                        </a:lnSpc>
                        <a:spcAft>
                          <a:spcPts val="0"/>
                        </a:spcAft>
                      </a:pPr>
                      <a:r>
                        <a:rPr lang="en-GB" sz="1050" dirty="0">
                          <a:effectLst/>
                        </a:rPr>
                        <a:t>108 ÷ 9</a:t>
                      </a:r>
                      <a:r>
                        <a:rPr lang="en-GB" sz="1050" baseline="0" dirty="0">
                          <a:effectLst/>
                        </a:rPr>
                        <a:t> </a:t>
                      </a:r>
                      <a:r>
                        <a:rPr lang="en-GB" sz="1050" dirty="0">
                          <a:effectLst/>
                        </a:rPr>
                        <a:t>= 12</a:t>
                      </a:r>
                    </a:p>
                    <a:p>
                      <a:pPr algn="ctr">
                        <a:lnSpc>
                          <a:spcPct val="115000"/>
                        </a:lnSpc>
                        <a:spcAft>
                          <a:spcPts val="0"/>
                        </a:spcAft>
                      </a:pP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a:effectLst/>
                        </a:rPr>
                        <a:t>11 × 1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2  = 22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3  = 33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4  = 44</a:t>
                      </a:r>
                    </a:p>
                    <a:p>
                      <a:pPr algn="ctr">
                        <a:lnSpc>
                          <a:spcPct val="115000"/>
                        </a:lnSpc>
                        <a:spcAft>
                          <a:spcPts val="0"/>
                        </a:spcAft>
                      </a:pPr>
                      <a:r>
                        <a:rPr lang="en-GB" sz="1050" dirty="0">
                          <a:effectLst/>
                        </a:rPr>
                        <a:t>11 × 5  = 55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6  = 66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7  = 77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8  = 88</a:t>
                      </a:r>
                    </a:p>
                    <a:p>
                      <a:pPr algn="ctr">
                        <a:lnSpc>
                          <a:spcPct val="115000"/>
                        </a:lnSpc>
                        <a:spcAft>
                          <a:spcPts val="0"/>
                        </a:spcAft>
                      </a:pPr>
                      <a:r>
                        <a:rPr lang="en-GB" sz="1050" dirty="0">
                          <a:effectLst/>
                        </a:rPr>
                        <a:t>11 × 9  = 99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11×10  = 110</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11×12  = 132</a:t>
                      </a:r>
                    </a:p>
                    <a:p>
                      <a:pPr algn="ctr">
                        <a:lnSpc>
                          <a:spcPct val="115000"/>
                        </a:lnSpc>
                        <a:spcAft>
                          <a:spcPts val="0"/>
                        </a:spcAft>
                      </a:pPr>
                      <a:endParaRPr lang="en-GB" sz="1050" dirty="0">
                        <a:effectLst/>
                      </a:endParaRPr>
                    </a:p>
                  </a:txBody>
                  <a:tcPr marL="68580" marR="68580" marT="0" marB="0"/>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11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22 ÷ 11 = 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33 ÷ 11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44 ÷ 11 = 4</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55 ÷ 11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66 ÷ 11 = 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77 ÷ 11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88 ÷ 11 = 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99 ÷ 11 = 9</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110÷11 = 10</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121÷11 = 11</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132÷11 = 12</a:t>
                      </a:r>
                    </a:p>
                    <a:p>
                      <a:pPr algn="ctr">
                        <a:lnSpc>
                          <a:spcPct val="115000"/>
                        </a:lnSpc>
                        <a:spcAft>
                          <a:spcPts val="0"/>
                        </a:spcAft>
                      </a:pPr>
                      <a:endParaRPr lang="en-GB" sz="105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987824"/>
            <a:ext cx="1944216" cy="1368152"/>
          </a:xfrm>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9 × ⃝ = 54 or ⃝ ÷ 9 = 11.</a:t>
            </a:r>
          </a:p>
          <a:p>
            <a:endParaRPr lang="en-GB" dirty="0"/>
          </a:p>
        </p:txBody>
      </p:sp>
      <p:pic>
        <p:nvPicPr>
          <p:cNvPr id="5" name="Picture 2" descr="Chapel Allerton Primary School PSA - Home | Facebook">
            <a:extLst>
              <a:ext uri="{FF2B5EF4-FFF2-40B4-BE49-F238E27FC236}">
                <a16:creationId xmlns:a16="http://schemas.microsoft.com/office/drawing/2014/main" id="{35F1DFA9-F5BB-4A02-BC77-BBD49DF690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3676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Spring 2</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recognise decimal equivalents of fractions.</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start with tenths before moving on to hundredths.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t>Play games </a:t>
            </a:r>
            <a:r>
              <a:rPr lang="en-GB" altLang="en-US" dirty="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a:t>Key Vocabulary</a:t>
            </a:r>
          </a:p>
          <a:p>
            <a:pPr algn="l"/>
            <a:r>
              <a:rPr lang="en-GB" b="0" u="none" dirty="0"/>
              <a:t>How many </a:t>
            </a:r>
            <a:r>
              <a:rPr lang="en-GB" u="none" dirty="0"/>
              <a:t>tenths </a:t>
            </a:r>
            <a:r>
              <a:rPr lang="en-GB" b="0" u="none" dirty="0"/>
              <a:t>is 0.8?</a:t>
            </a:r>
          </a:p>
          <a:p>
            <a:pPr algn="l"/>
            <a:r>
              <a:rPr lang="en-GB" b="0" u="none" dirty="0"/>
              <a:t>How many </a:t>
            </a:r>
            <a:r>
              <a:rPr lang="en-GB" u="none" dirty="0"/>
              <a:t>hundredths</a:t>
            </a:r>
            <a:r>
              <a:rPr lang="en-GB" b="0" u="none" dirty="0"/>
              <a:t> is 0.12?</a:t>
            </a:r>
          </a:p>
          <a:p>
            <a:pPr algn="l"/>
            <a:r>
              <a:rPr lang="en-GB" b="0" u="none" dirty="0"/>
              <a:t>Write 0.75 as a </a:t>
            </a:r>
            <a:r>
              <a:rPr lang="en-GB" u="none" dirty="0"/>
              <a:t>fraction</a:t>
            </a:r>
            <a:r>
              <a:rPr lang="en-GB" b="0" u="none" dirty="0"/>
              <a:t>?</a:t>
            </a:r>
          </a:p>
          <a:p>
            <a:pPr algn="l"/>
            <a:r>
              <a:rPr lang="en-GB" b="0" u="none" dirty="0"/>
              <a:t>Write ¼ as a </a:t>
            </a:r>
            <a:r>
              <a:rPr lang="en-GB" u="none" dirty="0"/>
              <a:t>decimal</a:t>
            </a:r>
            <a:r>
              <a:rPr lang="en-GB" b="0" u="none" dirty="0"/>
              <a:t>?</a:t>
            </a:r>
          </a:p>
        </p:txBody>
      </p:sp>
      <p:sp>
        <p:nvSpPr>
          <p:cNvPr id="13" name="Text Placeholder 12"/>
          <p:cNvSpPr>
            <a:spLocks noGrp="1"/>
          </p:cNvSpPr>
          <p:nvPr>
            <p:ph type="body" sz="quarter" idx="15"/>
          </p:nvPr>
        </p:nvSpPr>
        <p:spPr>
          <a:xfrm>
            <a:off x="685801" y="4932040"/>
            <a:ext cx="5838825" cy="614165"/>
          </a:xfrm>
        </p:spPr>
        <p:txBody>
          <a:bodyPr/>
          <a:lstStyle/>
          <a:p>
            <a:pPr lvl="0"/>
            <a:r>
              <a:rPr lang="en-GB" dirty="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extLst>
                        <a:ext uri="{9D8B030D-6E8A-4147-A177-3AD203B41FA5}">
                          <a16:colId xmlns:a16="http://schemas.microsoft.com/office/drawing/2014/main" val="20000"/>
                        </a:ext>
                      </a:extLst>
                    </a:gridCol>
                    <a:gridCol w="1239325">
                      <a:extLst>
                        <a:ext uri="{9D8B030D-6E8A-4147-A177-3AD203B41FA5}">
                          <a16:colId xmlns:a16="http://schemas.microsoft.com/office/drawing/2014/main" val="20001"/>
                        </a:ext>
                      </a:extLst>
                    </a:gridCol>
                    <a:gridCol w="1239325">
                      <a:extLst>
                        <a:ext uri="{9D8B030D-6E8A-4147-A177-3AD203B41FA5}">
                          <a16:colId xmlns:a16="http://schemas.microsoft.com/office/drawing/2014/main" val="20002"/>
                        </a:ext>
                      </a:extLst>
                    </a:gridCol>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a:solidFill>
                              <a:schemeClr val="tx1"/>
                            </a:solidFill>
                          </a:endParaRPr>
                        </a:p>
                        <a:p>
                          <a:pPr marL="0" indent="0">
                            <a:buNone/>
                          </a:pPr>
                          <a:endParaRPr kumimoji="0" lang="en-GB" sz="500" b="0" kern="1200" dirty="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a:solidFill>
                              <a:schemeClr val="tx1"/>
                            </a:solidFill>
                          </a:endParaRPr>
                        </a:p>
                        <a:p>
                          <a:pPr marL="0" indent="0">
                            <a:buNone/>
                          </a:pPr>
                          <a:endParaRPr lang="en-GB" sz="5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a:solidFill>
                              <a:schemeClr val="tx1"/>
                            </a:solidFill>
                          </a:endParaRPr>
                        </a:p>
                        <a:p>
                          <a:pPr marL="0" indent="0">
                            <a:buNone/>
                          </a:pPr>
                          <a:endParaRPr lang="en-GB" sz="5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m:t>
                                        </m:r>
                                      </m:num>
                                      <m:den>
                                        <m:r>
                                          <a:rPr lang="en-GB" sz="1600" b="0" i="1" smtClean="0">
                                            <a:solidFill>
                                              <a:schemeClr val="tx1"/>
                                            </a:solidFill>
                                            <a:latin typeface="Cambria Math"/>
                                          </a:rPr>
                                          <m:t>10</m:t>
                                        </m:r>
                                      </m:den>
                                    </m:f>
                                  </m:e>
                                </m:box>
                                <m:r>
                                  <a:rPr lang="en-GB" sz="1600" b="0" i="0" smtClean="0">
                                    <a:solidFill>
                                      <a:schemeClr val="tx1"/>
                                    </a:solidFill>
                                    <a:latin typeface="Cambria Math"/>
                                  </a:rPr>
                                  <m:t>=0.2</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5</m:t>
                                        </m:r>
                                      </m:num>
                                      <m:den>
                                        <m:r>
                                          <a:rPr lang="en-GB" sz="1600" b="0" i="1" smtClean="0">
                                            <a:solidFill>
                                              <a:schemeClr val="tx1"/>
                                            </a:solidFill>
                                            <a:latin typeface="Cambria Math"/>
                                          </a:rPr>
                                          <m:t>10</m:t>
                                        </m:r>
                                      </m:den>
                                    </m:f>
                                  </m:e>
                                </m:box>
                                <m:r>
                                  <a:rPr lang="en-GB" sz="1600" b="0" i="0" smtClean="0">
                                    <a:solidFill>
                                      <a:schemeClr val="tx1"/>
                                    </a:solidFill>
                                    <a:latin typeface="Cambria Math"/>
                                  </a:rPr>
                                  <m:t>=0.5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6</m:t>
                                        </m:r>
                                      </m:num>
                                      <m:den>
                                        <m:r>
                                          <a:rPr lang="en-GB" sz="1600" b="0" i="1" smtClean="0">
                                            <a:solidFill>
                                              <a:schemeClr val="tx1"/>
                                            </a:solidFill>
                                            <a:latin typeface="Cambria Math"/>
                                          </a:rPr>
                                          <m:t>10</m:t>
                                        </m:r>
                                      </m:den>
                                    </m:f>
                                  </m:e>
                                </m:box>
                                <m:r>
                                  <a:rPr lang="en-GB" sz="1600" b="0" i="0" smtClean="0">
                                    <a:solidFill>
                                      <a:schemeClr val="tx1"/>
                                    </a:solidFill>
                                    <a:latin typeface="Cambria Math"/>
                                  </a:rPr>
                                  <m:t>=0.6</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2074037">
                    <a:tc>
                      <a:txBody>
                        <a:bodyPr/>
                        <a:lstStyle/>
                        <a:p>
                          <a:endParaRPr lang="en-US"/>
                        </a:p>
                      </a:txBody>
                      <a:tcPr>
                        <a:blipFill rotWithShape="1">
                          <a:blip r:embed="rId2"/>
                          <a:stretch>
                            <a:fillRect l="-493" r="-200493"/>
                          </a:stretch>
                        </a:blipFill>
                      </a:tcPr>
                    </a:tc>
                    <a:tc>
                      <a:txBody>
                        <a:bodyPr/>
                        <a:lstStyle/>
                        <a:p>
                          <a:endParaRPr lang="en-US"/>
                        </a:p>
                      </a:txBody>
                      <a:tcPr>
                        <a:blipFill rotWithShape="1">
                          <a:blip r:embed="rId2"/>
                          <a:stretch>
                            <a:fillRect l="-100000" r="-99510"/>
                          </a:stretch>
                        </a:blipFill>
                      </a:tcPr>
                    </a:tc>
                    <a:tc>
                      <a:txBody>
                        <a:bodyPr/>
                        <a:lstStyle/>
                        <a:p>
                          <a:endParaRPr lang="en-US"/>
                        </a:p>
                      </a:txBody>
                      <a:tcPr>
                        <a:blipFill rotWithShape="1">
                          <a:blip r:embed="rId2"/>
                          <a:stretch>
                            <a:fillRect l="-200985"/>
                          </a:stretch>
                        </a:blipFill>
                      </a:tcPr>
                    </a:tc>
                  </a:tr>
                </a:tbl>
              </a:graphicData>
            </a:graphic>
          </p:graphicFrame>
        </mc:Fallback>
      </mc:AlternateContent>
      <p:pic>
        <p:nvPicPr>
          <p:cNvPr id="5" name="Picture 2" descr="Chapel Allerton Primary School PSA - Home | Facebook">
            <a:extLst>
              <a:ext uri="{FF2B5EF4-FFF2-40B4-BE49-F238E27FC236}">
                <a16:creationId xmlns:a16="http://schemas.microsoft.com/office/drawing/2014/main" id="{43CF04F1-672A-4C89-A669-1CCED39AC1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5114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Summer 1</a:t>
            </a:r>
          </a:p>
        </p:txBody>
      </p:sp>
      <p:sp>
        <p:nvSpPr>
          <p:cNvPr id="3" name="Text Placeholder 2"/>
          <p:cNvSpPr>
            <a:spLocks noGrp="1"/>
          </p:cNvSpPr>
          <p:nvPr>
            <p:ph type="body" sz="quarter" idx="11"/>
          </p:nvPr>
        </p:nvSpPr>
        <p:spPr/>
        <p:txBody>
          <a:bodyPr/>
          <a:lstStyle/>
          <a:p>
            <a:r>
              <a:rPr lang="en-GB" dirty="0"/>
              <a:t>I know the multiplication and division facts for the 7 times table.</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Order of difficulty</a:t>
            </a:r>
            <a:r>
              <a:rPr lang="en-GB" altLang="en-US" dirty="0">
                <a:cs typeface="Arial" pitchFamily="34" charset="0"/>
              </a:rPr>
              <a:t> – Ask your child to order these facts from the easiest to the most challenging. Can they explain why some facts are easier to remember? Then focus on practising the most challenging facts.</a:t>
            </a:r>
            <a:endParaRPr lang="en-GB" dirty="0">
              <a:cs typeface="Arial" pitchFamily="34" charset="0"/>
            </a:endParaRP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019747735"/>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7 × 1 = 7</a:t>
                      </a:r>
                    </a:p>
                    <a:p>
                      <a:pPr algn="ctr">
                        <a:lnSpc>
                          <a:spcPct val="115000"/>
                        </a:lnSpc>
                        <a:spcAft>
                          <a:spcPts val="0"/>
                        </a:spcAft>
                      </a:pPr>
                      <a:r>
                        <a:rPr lang="en-GB" sz="1100" dirty="0">
                          <a:effectLst/>
                        </a:rPr>
                        <a:t>7</a:t>
                      </a:r>
                      <a:r>
                        <a:rPr lang="en-GB" sz="1100" baseline="0" dirty="0">
                          <a:effectLst/>
                        </a:rPr>
                        <a:t> </a:t>
                      </a:r>
                      <a:r>
                        <a:rPr lang="en-GB" sz="1100" dirty="0">
                          <a:effectLst/>
                        </a:rPr>
                        <a:t>× 2 = 14</a:t>
                      </a:r>
                    </a:p>
                    <a:p>
                      <a:pPr algn="ctr">
                        <a:lnSpc>
                          <a:spcPct val="115000"/>
                        </a:lnSpc>
                        <a:spcAft>
                          <a:spcPts val="0"/>
                        </a:spcAft>
                      </a:pPr>
                      <a:r>
                        <a:rPr lang="en-GB" sz="1100" baseline="0" dirty="0">
                          <a:effectLst/>
                        </a:rPr>
                        <a:t>7 </a:t>
                      </a:r>
                      <a:r>
                        <a:rPr lang="en-GB" sz="1100" dirty="0">
                          <a:effectLst/>
                        </a:rPr>
                        <a:t>× 3 = 21</a:t>
                      </a:r>
                    </a:p>
                    <a:p>
                      <a:pPr algn="ctr">
                        <a:lnSpc>
                          <a:spcPct val="115000"/>
                        </a:lnSpc>
                        <a:spcAft>
                          <a:spcPts val="0"/>
                        </a:spcAft>
                      </a:pPr>
                      <a:r>
                        <a:rPr lang="en-GB" sz="1100" dirty="0">
                          <a:effectLst/>
                        </a:rPr>
                        <a:t>7 × 4 = 28</a:t>
                      </a:r>
                    </a:p>
                    <a:p>
                      <a:pPr algn="ctr">
                        <a:lnSpc>
                          <a:spcPct val="115000"/>
                        </a:lnSpc>
                        <a:spcAft>
                          <a:spcPts val="0"/>
                        </a:spcAft>
                      </a:pPr>
                      <a:r>
                        <a:rPr lang="en-GB" sz="1100" dirty="0">
                          <a:effectLst/>
                        </a:rPr>
                        <a:t>7 × 5 = 35</a:t>
                      </a:r>
                    </a:p>
                    <a:p>
                      <a:pPr algn="ctr">
                        <a:lnSpc>
                          <a:spcPct val="115000"/>
                        </a:lnSpc>
                        <a:spcAft>
                          <a:spcPts val="0"/>
                        </a:spcAft>
                      </a:pPr>
                      <a:r>
                        <a:rPr lang="en-GB" sz="1100" baseline="0" dirty="0">
                          <a:effectLst/>
                        </a:rPr>
                        <a:t>7 </a:t>
                      </a:r>
                      <a:r>
                        <a:rPr lang="en-GB" sz="1100" dirty="0">
                          <a:effectLst/>
                        </a:rPr>
                        <a:t>× 6 = 42</a:t>
                      </a:r>
                    </a:p>
                    <a:p>
                      <a:pPr algn="ctr">
                        <a:lnSpc>
                          <a:spcPct val="115000"/>
                        </a:lnSpc>
                        <a:spcAft>
                          <a:spcPts val="0"/>
                        </a:spcAft>
                      </a:pPr>
                      <a:r>
                        <a:rPr lang="en-GB" sz="1100" dirty="0">
                          <a:effectLst/>
                        </a:rPr>
                        <a:t>7 × 7 = 49</a:t>
                      </a:r>
                    </a:p>
                    <a:p>
                      <a:pPr algn="ctr">
                        <a:lnSpc>
                          <a:spcPct val="115000"/>
                        </a:lnSpc>
                        <a:spcAft>
                          <a:spcPts val="0"/>
                        </a:spcAft>
                      </a:pPr>
                      <a:r>
                        <a:rPr lang="en-GB" sz="1100" dirty="0">
                          <a:effectLst/>
                        </a:rPr>
                        <a:t>7 × 8 = 56</a:t>
                      </a:r>
                    </a:p>
                    <a:p>
                      <a:pPr algn="ctr">
                        <a:lnSpc>
                          <a:spcPct val="115000"/>
                        </a:lnSpc>
                        <a:spcAft>
                          <a:spcPts val="0"/>
                        </a:spcAft>
                      </a:pPr>
                      <a:r>
                        <a:rPr lang="en-GB" sz="1100" dirty="0">
                          <a:effectLst/>
                        </a:rPr>
                        <a:t>7 × 9 = 63</a:t>
                      </a:r>
                    </a:p>
                    <a:p>
                      <a:pPr algn="ctr">
                        <a:lnSpc>
                          <a:spcPct val="115000"/>
                        </a:lnSpc>
                        <a:spcAft>
                          <a:spcPts val="0"/>
                        </a:spcAft>
                      </a:pPr>
                      <a:r>
                        <a:rPr lang="en-GB" sz="1100" dirty="0">
                          <a:effectLst/>
                        </a:rPr>
                        <a:t>7 × 10 = 70</a:t>
                      </a:r>
                    </a:p>
                    <a:p>
                      <a:pPr algn="ctr">
                        <a:lnSpc>
                          <a:spcPct val="115000"/>
                        </a:lnSpc>
                        <a:spcAft>
                          <a:spcPts val="0"/>
                        </a:spcAft>
                      </a:pPr>
                      <a:r>
                        <a:rPr lang="en-GB" sz="1100" dirty="0">
                          <a:effectLst/>
                        </a:rPr>
                        <a:t>7 × 11 = 77</a:t>
                      </a:r>
                    </a:p>
                    <a:p>
                      <a:pPr algn="ctr">
                        <a:lnSpc>
                          <a:spcPct val="115000"/>
                        </a:lnSpc>
                        <a:spcAft>
                          <a:spcPts val="0"/>
                        </a:spcAft>
                      </a:pPr>
                      <a:r>
                        <a:rPr lang="en-GB" sz="1100" dirty="0">
                          <a:effectLst/>
                        </a:rPr>
                        <a:t>7 × 12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7 = 7</a:t>
                      </a:r>
                    </a:p>
                    <a:p>
                      <a:pPr algn="ctr">
                        <a:lnSpc>
                          <a:spcPct val="115000"/>
                        </a:lnSpc>
                        <a:spcAft>
                          <a:spcPts val="0"/>
                        </a:spcAft>
                      </a:pPr>
                      <a:r>
                        <a:rPr lang="en-GB" sz="1100" dirty="0">
                          <a:effectLst/>
                        </a:rPr>
                        <a:t>2 × 7 = 14</a:t>
                      </a:r>
                    </a:p>
                    <a:p>
                      <a:pPr algn="ctr">
                        <a:lnSpc>
                          <a:spcPct val="115000"/>
                        </a:lnSpc>
                        <a:spcAft>
                          <a:spcPts val="0"/>
                        </a:spcAft>
                      </a:pPr>
                      <a:r>
                        <a:rPr lang="en-GB" sz="1100" dirty="0">
                          <a:effectLst/>
                        </a:rPr>
                        <a:t>3 × 7</a:t>
                      </a:r>
                      <a:r>
                        <a:rPr lang="en-GB" sz="1100" baseline="0" dirty="0">
                          <a:effectLst/>
                        </a:rPr>
                        <a:t> </a:t>
                      </a:r>
                      <a:r>
                        <a:rPr lang="en-GB" sz="1100" dirty="0">
                          <a:effectLst/>
                        </a:rPr>
                        <a:t>= 21</a:t>
                      </a:r>
                    </a:p>
                    <a:p>
                      <a:pPr algn="ctr">
                        <a:lnSpc>
                          <a:spcPct val="115000"/>
                        </a:lnSpc>
                        <a:spcAft>
                          <a:spcPts val="0"/>
                        </a:spcAft>
                      </a:pPr>
                      <a:r>
                        <a:rPr lang="en-GB" sz="1100" dirty="0">
                          <a:effectLst/>
                        </a:rPr>
                        <a:t>4 × 7</a:t>
                      </a:r>
                      <a:r>
                        <a:rPr lang="en-GB" sz="1100" baseline="0" dirty="0">
                          <a:effectLst/>
                        </a:rPr>
                        <a:t> </a:t>
                      </a:r>
                      <a:r>
                        <a:rPr lang="en-GB" sz="1100" dirty="0">
                          <a:effectLst/>
                        </a:rPr>
                        <a:t>= 28</a:t>
                      </a:r>
                    </a:p>
                    <a:p>
                      <a:pPr algn="ctr">
                        <a:lnSpc>
                          <a:spcPct val="115000"/>
                        </a:lnSpc>
                        <a:spcAft>
                          <a:spcPts val="0"/>
                        </a:spcAft>
                      </a:pPr>
                      <a:r>
                        <a:rPr lang="en-GB" sz="1100" dirty="0">
                          <a:effectLst/>
                        </a:rPr>
                        <a:t>5 × 7 = 35</a:t>
                      </a:r>
                    </a:p>
                    <a:p>
                      <a:pPr algn="ctr">
                        <a:lnSpc>
                          <a:spcPct val="115000"/>
                        </a:lnSpc>
                        <a:spcAft>
                          <a:spcPts val="0"/>
                        </a:spcAft>
                      </a:pPr>
                      <a:r>
                        <a:rPr lang="en-GB" sz="1100" baseline="0" dirty="0">
                          <a:effectLst/>
                        </a:rPr>
                        <a:t>6 </a:t>
                      </a:r>
                      <a:r>
                        <a:rPr lang="en-GB" sz="1100" dirty="0">
                          <a:effectLst/>
                        </a:rPr>
                        <a:t>× 7</a:t>
                      </a:r>
                      <a:r>
                        <a:rPr lang="en-GB" sz="1100" baseline="0" dirty="0">
                          <a:effectLst/>
                        </a:rPr>
                        <a:t> </a:t>
                      </a:r>
                      <a:r>
                        <a:rPr lang="en-GB" sz="1100" dirty="0">
                          <a:effectLst/>
                        </a:rPr>
                        <a:t>= 42</a:t>
                      </a:r>
                    </a:p>
                    <a:p>
                      <a:pPr algn="ctr">
                        <a:lnSpc>
                          <a:spcPct val="115000"/>
                        </a:lnSpc>
                        <a:spcAft>
                          <a:spcPts val="0"/>
                        </a:spcAft>
                      </a:pPr>
                      <a:r>
                        <a:rPr lang="en-GB" sz="1100" dirty="0">
                          <a:effectLst/>
                        </a:rPr>
                        <a:t>7 × 7 = 49</a:t>
                      </a:r>
                    </a:p>
                    <a:p>
                      <a:pPr algn="ctr">
                        <a:lnSpc>
                          <a:spcPct val="115000"/>
                        </a:lnSpc>
                        <a:spcAft>
                          <a:spcPts val="0"/>
                        </a:spcAft>
                      </a:pPr>
                      <a:r>
                        <a:rPr lang="en-GB" sz="1100" dirty="0">
                          <a:effectLst/>
                        </a:rPr>
                        <a:t>8 × 7 = 56</a:t>
                      </a:r>
                    </a:p>
                    <a:p>
                      <a:pPr algn="ctr">
                        <a:lnSpc>
                          <a:spcPct val="115000"/>
                        </a:lnSpc>
                        <a:spcAft>
                          <a:spcPts val="0"/>
                        </a:spcAft>
                      </a:pPr>
                      <a:r>
                        <a:rPr lang="en-GB" sz="1100" dirty="0">
                          <a:effectLst/>
                        </a:rPr>
                        <a:t>9 × 7 = 63</a:t>
                      </a:r>
                    </a:p>
                    <a:p>
                      <a:pPr algn="ctr">
                        <a:lnSpc>
                          <a:spcPct val="115000"/>
                        </a:lnSpc>
                        <a:spcAft>
                          <a:spcPts val="0"/>
                        </a:spcAft>
                      </a:pPr>
                      <a:r>
                        <a:rPr lang="en-GB" sz="1100" dirty="0">
                          <a:effectLst/>
                        </a:rPr>
                        <a:t>10 × 7 = 70</a:t>
                      </a:r>
                    </a:p>
                    <a:p>
                      <a:pPr algn="ctr">
                        <a:lnSpc>
                          <a:spcPct val="115000"/>
                        </a:lnSpc>
                        <a:spcAft>
                          <a:spcPts val="0"/>
                        </a:spcAft>
                      </a:pPr>
                      <a:r>
                        <a:rPr lang="en-GB" sz="1100" dirty="0">
                          <a:effectLst/>
                        </a:rPr>
                        <a:t>11 × 7 = 77</a:t>
                      </a:r>
                    </a:p>
                    <a:p>
                      <a:pPr algn="ctr">
                        <a:lnSpc>
                          <a:spcPct val="115000"/>
                        </a:lnSpc>
                        <a:spcAft>
                          <a:spcPts val="0"/>
                        </a:spcAft>
                      </a:pPr>
                      <a:r>
                        <a:rPr lang="en-GB" sz="1100" dirty="0">
                          <a:effectLst/>
                        </a:rPr>
                        <a:t>12 × 7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7 ÷ 7 = 1</a:t>
                      </a:r>
                    </a:p>
                    <a:p>
                      <a:pPr algn="ctr">
                        <a:lnSpc>
                          <a:spcPct val="115000"/>
                        </a:lnSpc>
                        <a:spcAft>
                          <a:spcPts val="0"/>
                        </a:spcAft>
                      </a:pPr>
                      <a:r>
                        <a:rPr lang="en-GB" sz="1100" dirty="0">
                          <a:effectLst/>
                        </a:rPr>
                        <a:t>14 ÷ 7</a:t>
                      </a:r>
                      <a:r>
                        <a:rPr lang="en-GB" sz="1100" baseline="0" dirty="0">
                          <a:effectLst/>
                        </a:rPr>
                        <a:t> </a:t>
                      </a:r>
                      <a:r>
                        <a:rPr lang="en-GB" sz="1100" dirty="0">
                          <a:effectLst/>
                        </a:rPr>
                        <a:t>= 2</a:t>
                      </a:r>
                    </a:p>
                    <a:p>
                      <a:pPr algn="ctr">
                        <a:lnSpc>
                          <a:spcPct val="115000"/>
                        </a:lnSpc>
                        <a:spcAft>
                          <a:spcPts val="0"/>
                        </a:spcAft>
                      </a:pPr>
                      <a:r>
                        <a:rPr lang="en-GB" sz="1100" dirty="0">
                          <a:effectLst/>
                        </a:rPr>
                        <a:t>21</a:t>
                      </a:r>
                      <a:r>
                        <a:rPr lang="en-GB" sz="1100" baseline="0" dirty="0">
                          <a:effectLst/>
                        </a:rPr>
                        <a:t> </a:t>
                      </a:r>
                      <a:r>
                        <a:rPr lang="en-GB" sz="1100" dirty="0">
                          <a:effectLst/>
                        </a:rPr>
                        <a:t>÷ 7 = 3</a:t>
                      </a:r>
                    </a:p>
                    <a:p>
                      <a:pPr algn="ctr">
                        <a:lnSpc>
                          <a:spcPct val="115000"/>
                        </a:lnSpc>
                        <a:spcAft>
                          <a:spcPts val="0"/>
                        </a:spcAft>
                      </a:pPr>
                      <a:r>
                        <a:rPr lang="en-GB" sz="1100" baseline="0" dirty="0">
                          <a:effectLst/>
                        </a:rPr>
                        <a:t>28 </a:t>
                      </a:r>
                      <a:r>
                        <a:rPr lang="en-GB" sz="1100" dirty="0">
                          <a:effectLst/>
                        </a:rPr>
                        <a:t>÷ 7</a:t>
                      </a:r>
                      <a:r>
                        <a:rPr lang="en-GB" sz="1100" baseline="0" dirty="0">
                          <a:effectLst/>
                        </a:rPr>
                        <a:t> </a:t>
                      </a:r>
                      <a:r>
                        <a:rPr lang="en-GB" sz="1100" dirty="0">
                          <a:effectLst/>
                        </a:rPr>
                        <a:t>= 4</a:t>
                      </a:r>
                    </a:p>
                    <a:p>
                      <a:pPr algn="ctr">
                        <a:lnSpc>
                          <a:spcPct val="115000"/>
                        </a:lnSpc>
                        <a:spcAft>
                          <a:spcPts val="0"/>
                        </a:spcAft>
                      </a:pPr>
                      <a:r>
                        <a:rPr lang="en-GB" sz="1100" baseline="0" dirty="0">
                          <a:effectLst/>
                        </a:rPr>
                        <a:t>35 </a:t>
                      </a:r>
                      <a:r>
                        <a:rPr lang="en-GB" sz="1100" dirty="0">
                          <a:effectLst/>
                        </a:rPr>
                        <a:t>÷ 7 = 5</a:t>
                      </a:r>
                    </a:p>
                    <a:p>
                      <a:pPr algn="ctr">
                        <a:lnSpc>
                          <a:spcPct val="115000"/>
                        </a:lnSpc>
                        <a:spcAft>
                          <a:spcPts val="0"/>
                        </a:spcAft>
                      </a:pPr>
                      <a:r>
                        <a:rPr lang="en-GB" sz="1100" baseline="0" dirty="0">
                          <a:effectLst/>
                        </a:rPr>
                        <a:t>42 </a:t>
                      </a:r>
                      <a:r>
                        <a:rPr lang="en-GB" sz="1100" dirty="0">
                          <a:effectLst/>
                        </a:rPr>
                        <a:t>÷ 7</a:t>
                      </a:r>
                      <a:r>
                        <a:rPr lang="en-GB" sz="1100" baseline="0" dirty="0">
                          <a:effectLst/>
                        </a:rPr>
                        <a:t> </a:t>
                      </a:r>
                      <a:r>
                        <a:rPr lang="en-GB" sz="1100" dirty="0">
                          <a:effectLst/>
                        </a:rPr>
                        <a:t>= 6</a:t>
                      </a:r>
                    </a:p>
                    <a:p>
                      <a:pPr algn="ctr">
                        <a:lnSpc>
                          <a:spcPct val="115000"/>
                        </a:lnSpc>
                        <a:spcAft>
                          <a:spcPts val="0"/>
                        </a:spcAft>
                      </a:pPr>
                      <a:r>
                        <a:rPr lang="en-GB" sz="1100" dirty="0">
                          <a:effectLst/>
                        </a:rPr>
                        <a:t>49 ÷ 7 = 7</a:t>
                      </a:r>
                    </a:p>
                    <a:p>
                      <a:pPr algn="ctr">
                        <a:lnSpc>
                          <a:spcPct val="115000"/>
                        </a:lnSpc>
                        <a:spcAft>
                          <a:spcPts val="0"/>
                        </a:spcAft>
                      </a:pPr>
                      <a:r>
                        <a:rPr lang="en-GB" sz="1100" dirty="0">
                          <a:effectLst/>
                        </a:rPr>
                        <a:t>56 ÷ 7</a:t>
                      </a:r>
                      <a:r>
                        <a:rPr lang="en-GB" sz="1100" baseline="0" dirty="0">
                          <a:effectLst/>
                        </a:rPr>
                        <a:t> </a:t>
                      </a:r>
                      <a:r>
                        <a:rPr lang="en-GB" sz="1100" dirty="0">
                          <a:effectLst/>
                        </a:rPr>
                        <a:t>= 8</a:t>
                      </a:r>
                    </a:p>
                    <a:p>
                      <a:pPr algn="ctr">
                        <a:lnSpc>
                          <a:spcPct val="115000"/>
                        </a:lnSpc>
                        <a:spcAft>
                          <a:spcPts val="0"/>
                        </a:spcAft>
                      </a:pPr>
                      <a:r>
                        <a:rPr lang="en-GB" sz="1100" dirty="0">
                          <a:effectLst/>
                        </a:rPr>
                        <a:t>63 ÷ 7 = 9</a:t>
                      </a:r>
                    </a:p>
                    <a:p>
                      <a:pPr algn="ctr">
                        <a:lnSpc>
                          <a:spcPct val="115000"/>
                        </a:lnSpc>
                        <a:spcAft>
                          <a:spcPts val="0"/>
                        </a:spcAft>
                      </a:pPr>
                      <a:r>
                        <a:rPr lang="en-GB" sz="1100" dirty="0">
                          <a:effectLst/>
                        </a:rPr>
                        <a:t>70 ÷ 7</a:t>
                      </a:r>
                      <a:r>
                        <a:rPr lang="en-GB" sz="1100" baseline="0" dirty="0">
                          <a:effectLst/>
                        </a:rPr>
                        <a:t> </a:t>
                      </a:r>
                      <a:r>
                        <a:rPr lang="en-GB" sz="1100" dirty="0">
                          <a:effectLst/>
                        </a:rPr>
                        <a:t>= 10</a:t>
                      </a:r>
                    </a:p>
                    <a:p>
                      <a:pPr algn="ctr">
                        <a:lnSpc>
                          <a:spcPct val="115000"/>
                        </a:lnSpc>
                        <a:spcAft>
                          <a:spcPts val="0"/>
                        </a:spcAft>
                      </a:pPr>
                      <a:r>
                        <a:rPr lang="en-GB" sz="1100" dirty="0">
                          <a:effectLst/>
                        </a:rPr>
                        <a:t>77 ÷ 7</a:t>
                      </a:r>
                      <a:r>
                        <a:rPr lang="en-GB" sz="1100" baseline="0" dirty="0">
                          <a:effectLst/>
                        </a:rPr>
                        <a:t> </a:t>
                      </a:r>
                      <a:r>
                        <a:rPr lang="en-GB" sz="1100" dirty="0">
                          <a:effectLst/>
                        </a:rPr>
                        <a:t>= 11</a:t>
                      </a:r>
                    </a:p>
                    <a:p>
                      <a:pPr algn="ctr">
                        <a:lnSpc>
                          <a:spcPct val="115000"/>
                        </a:lnSpc>
                        <a:spcAft>
                          <a:spcPts val="0"/>
                        </a:spcAft>
                      </a:pPr>
                      <a:r>
                        <a:rPr lang="en-GB" sz="1100" dirty="0">
                          <a:effectLst/>
                        </a:rPr>
                        <a:t>84 ÷ 7</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7 ÷ 1 = 7</a:t>
                      </a:r>
                    </a:p>
                    <a:p>
                      <a:pPr algn="ctr">
                        <a:lnSpc>
                          <a:spcPct val="115000"/>
                        </a:lnSpc>
                        <a:spcAft>
                          <a:spcPts val="0"/>
                        </a:spcAft>
                      </a:pPr>
                      <a:r>
                        <a:rPr lang="en-GB" sz="1100" dirty="0">
                          <a:effectLst/>
                        </a:rPr>
                        <a:t>14 ÷ 2</a:t>
                      </a:r>
                      <a:r>
                        <a:rPr lang="en-GB" sz="1100" baseline="0" dirty="0">
                          <a:effectLst/>
                        </a:rPr>
                        <a:t> </a:t>
                      </a:r>
                      <a:r>
                        <a:rPr lang="en-GB" sz="1100" dirty="0">
                          <a:effectLst/>
                        </a:rPr>
                        <a:t>= 7</a:t>
                      </a:r>
                    </a:p>
                    <a:p>
                      <a:pPr algn="ctr">
                        <a:lnSpc>
                          <a:spcPct val="115000"/>
                        </a:lnSpc>
                        <a:spcAft>
                          <a:spcPts val="0"/>
                        </a:spcAft>
                      </a:pPr>
                      <a:r>
                        <a:rPr lang="en-GB" sz="1100" dirty="0">
                          <a:effectLst/>
                        </a:rPr>
                        <a:t>21</a:t>
                      </a:r>
                      <a:r>
                        <a:rPr lang="en-GB" sz="1100" baseline="0" dirty="0">
                          <a:effectLst/>
                        </a:rPr>
                        <a:t> </a:t>
                      </a:r>
                      <a:r>
                        <a:rPr lang="en-GB" sz="1100" dirty="0">
                          <a:effectLst/>
                        </a:rPr>
                        <a:t>÷ 3 = 7</a:t>
                      </a:r>
                    </a:p>
                    <a:p>
                      <a:pPr algn="ctr">
                        <a:lnSpc>
                          <a:spcPct val="115000"/>
                        </a:lnSpc>
                        <a:spcAft>
                          <a:spcPts val="0"/>
                        </a:spcAft>
                      </a:pPr>
                      <a:r>
                        <a:rPr lang="en-GB" sz="1100" baseline="0" dirty="0">
                          <a:effectLst/>
                        </a:rPr>
                        <a:t>28 </a:t>
                      </a:r>
                      <a:r>
                        <a:rPr lang="en-GB" sz="1100" dirty="0">
                          <a:effectLst/>
                        </a:rPr>
                        <a:t>÷ 4</a:t>
                      </a:r>
                      <a:r>
                        <a:rPr lang="en-GB" sz="1100" baseline="0" dirty="0">
                          <a:effectLst/>
                        </a:rPr>
                        <a:t> </a:t>
                      </a:r>
                      <a:r>
                        <a:rPr lang="en-GB" sz="1100" dirty="0">
                          <a:effectLst/>
                        </a:rPr>
                        <a:t>= 7</a:t>
                      </a:r>
                    </a:p>
                    <a:p>
                      <a:pPr algn="ctr">
                        <a:lnSpc>
                          <a:spcPct val="115000"/>
                        </a:lnSpc>
                        <a:spcAft>
                          <a:spcPts val="0"/>
                        </a:spcAft>
                      </a:pPr>
                      <a:r>
                        <a:rPr lang="en-GB" sz="1100" baseline="0" dirty="0">
                          <a:effectLst/>
                        </a:rPr>
                        <a:t>35 </a:t>
                      </a:r>
                      <a:r>
                        <a:rPr lang="en-GB" sz="1100" dirty="0">
                          <a:effectLst/>
                        </a:rPr>
                        <a:t>÷ 5 = 7</a:t>
                      </a:r>
                    </a:p>
                    <a:p>
                      <a:pPr algn="ctr">
                        <a:lnSpc>
                          <a:spcPct val="115000"/>
                        </a:lnSpc>
                        <a:spcAft>
                          <a:spcPts val="0"/>
                        </a:spcAft>
                      </a:pPr>
                      <a:r>
                        <a:rPr lang="en-GB" sz="1100" baseline="0" dirty="0">
                          <a:effectLst/>
                        </a:rPr>
                        <a:t>42 </a:t>
                      </a:r>
                      <a:r>
                        <a:rPr lang="en-GB" sz="1100" dirty="0">
                          <a:effectLst/>
                        </a:rPr>
                        <a:t>÷ 6</a:t>
                      </a:r>
                      <a:r>
                        <a:rPr lang="en-GB" sz="1100" baseline="0" dirty="0">
                          <a:effectLst/>
                        </a:rPr>
                        <a:t> </a:t>
                      </a:r>
                      <a:r>
                        <a:rPr lang="en-GB" sz="1100" dirty="0">
                          <a:effectLst/>
                        </a:rPr>
                        <a:t>= 7</a:t>
                      </a:r>
                    </a:p>
                    <a:p>
                      <a:pPr algn="ctr">
                        <a:lnSpc>
                          <a:spcPct val="115000"/>
                        </a:lnSpc>
                        <a:spcAft>
                          <a:spcPts val="0"/>
                        </a:spcAft>
                      </a:pPr>
                      <a:r>
                        <a:rPr lang="en-GB" sz="1100" dirty="0">
                          <a:effectLst/>
                        </a:rPr>
                        <a:t>49 ÷ 7 = 7</a:t>
                      </a:r>
                    </a:p>
                    <a:p>
                      <a:pPr algn="ctr">
                        <a:lnSpc>
                          <a:spcPct val="115000"/>
                        </a:lnSpc>
                        <a:spcAft>
                          <a:spcPts val="0"/>
                        </a:spcAft>
                      </a:pPr>
                      <a:r>
                        <a:rPr lang="en-GB" sz="1100" dirty="0">
                          <a:effectLst/>
                        </a:rPr>
                        <a:t>56 ÷ 8</a:t>
                      </a:r>
                      <a:r>
                        <a:rPr lang="en-GB" sz="1100" baseline="0" dirty="0">
                          <a:effectLst/>
                        </a:rPr>
                        <a:t> </a:t>
                      </a:r>
                      <a:r>
                        <a:rPr lang="en-GB" sz="1100" dirty="0">
                          <a:effectLst/>
                        </a:rPr>
                        <a:t>= 7</a:t>
                      </a:r>
                    </a:p>
                    <a:p>
                      <a:pPr algn="ctr">
                        <a:lnSpc>
                          <a:spcPct val="115000"/>
                        </a:lnSpc>
                        <a:spcAft>
                          <a:spcPts val="0"/>
                        </a:spcAft>
                      </a:pPr>
                      <a:r>
                        <a:rPr lang="en-GB" sz="1100" dirty="0">
                          <a:effectLst/>
                        </a:rPr>
                        <a:t>63 ÷ 9 = 7</a:t>
                      </a:r>
                    </a:p>
                    <a:p>
                      <a:pPr algn="ctr">
                        <a:lnSpc>
                          <a:spcPct val="115000"/>
                        </a:lnSpc>
                        <a:spcAft>
                          <a:spcPts val="0"/>
                        </a:spcAft>
                      </a:pPr>
                      <a:r>
                        <a:rPr lang="en-GB" sz="1100" dirty="0">
                          <a:effectLst/>
                        </a:rPr>
                        <a:t>70 ÷ 10</a:t>
                      </a:r>
                      <a:r>
                        <a:rPr lang="en-GB" sz="1100" baseline="0" dirty="0">
                          <a:effectLst/>
                        </a:rPr>
                        <a:t> </a:t>
                      </a:r>
                      <a:r>
                        <a:rPr lang="en-GB" sz="1100" dirty="0">
                          <a:effectLst/>
                        </a:rPr>
                        <a:t>= 7</a:t>
                      </a:r>
                    </a:p>
                    <a:p>
                      <a:pPr algn="ctr">
                        <a:lnSpc>
                          <a:spcPct val="115000"/>
                        </a:lnSpc>
                        <a:spcAft>
                          <a:spcPts val="0"/>
                        </a:spcAft>
                      </a:pPr>
                      <a:r>
                        <a:rPr lang="en-GB" sz="1100" dirty="0">
                          <a:effectLst/>
                        </a:rPr>
                        <a:t>77 ÷ 11</a:t>
                      </a:r>
                      <a:r>
                        <a:rPr lang="en-GB" sz="1100" baseline="0" dirty="0">
                          <a:effectLst/>
                        </a:rPr>
                        <a:t> </a:t>
                      </a:r>
                      <a:r>
                        <a:rPr lang="en-GB" sz="1100" dirty="0">
                          <a:effectLst/>
                        </a:rPr>
                        <a:t>= 7</a:t>
                      </a:r>
                    </a:p>
                    <a:p>
                      <a:pPr algn="ctr">
                        <a:lnSpc>
                          <a:spcPct val="115000"/>
                        </a:lnSpc>
                        <a:spcAft>
                          <a:spcPts val="0"/>
                        </a:spcAft>
                      </a:pPr>
                      <a:r>
                        <a:rPr lang="en-GB" sz="1100" dirty="0">
                          <a:effectLst/>
                        </a:rPr>
                        <a:t>84 ÷ 12</a:t>
                      </a:r>
                      <a:r>
                        <a:rPr lang="en-GB" sz="1100" baseline="0" dirty="0">
                          <a:effectLst/>
                        </a:rPr>
                        <a:t> </a:t>
                      </a:r>
                      <a:r>
                        <a:rPr lang="en-GB" sz="1100" dirty="0">
                          <a:effectLst/>
                        </a:rPr>
                        <a:t>=7</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7 </a:t>
            </a:r>
            <a:r>
              <a:rPr lang="en-GB" u="none" dirty="0"/>
              <a:t>multiplied by </a:t>
            </a:r>
            <a:r>
              <a:rPr lang="en-GB" b="0" u="none" dirty="0"/>
              <a:t>6?</a:t>
            </a:r>
          </a:p>
          <a:p>
            <a:pPr algn="l"/>
            <a:r>
              <a:rPr lang="en-GB" b="0" u="none" dirty="0"/>
              <a:t>What is 7</a:t>
            </a:r>
            <a:r>
              <a:rPr lang="en-GB" u="none" dirty="0"/>
              <a:t> times </a:t>
            </a:r>
            <a:r>
              <a:rPr lang="en-GB" b="0" u="none" dirty="0"/>
              <a:t>8?</a:t>
            </a:r>
          </a:p>
          <a:p>
            <a:pPr algn="l"/>
            <a:r>
              <a:rPr lang="en-GB" b="0" u="none" dirty="0"/>
              <a:t>What is 84 </a:t>
            </a:r>
            <a:r>
              <a:rPr lang="en-GB" u="none" dirty="0"/>
              <a:t>divided by </a:t>
            </a:r>
            <a:r>
              <a:rPr lang="en-GB" b="0" u="none" dirty="0"/>
              <a:t>7?</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7 × ⃝ = 28 or ⃝ ÷ 6 = 7.</a:t>
            </a:r>
          </a:p>
          <a:p>
            <a:endParaRPr lang="en-GB" dirty="0"/>
          </a:p>
        </p:txBody>
      </p:sp>
      <p:pic>
        <p:nvPicPr>
          <p:cNvPr id="5" name="Picture 2" descr="Chapel Allerton Primary School PSA - Home | Facebook">
            <a:extLst>
              <a:ext uri="{FF2B5EF4-FFF2-40B4-BE49-F238E27FC236}">
                <a16:creationId xmlns:a16="http://schemas.microsoft.com/office/drawing/2014/main" id="{51DE20A9-BDC4-491A-B304-68ABF9F7AE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643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Summer 2</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multiply and divide single-digit numbers by 10 and 100.</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27891320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1315165">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tblGrid>
              <a:tr h="2430272">
                <a:tc>
                  <a:txBody>
                    <a:bodyPr/>
                    <a:lstStyle/>
                    <a:p>
                      <a:pPr algn="ctr">
                        <a:lnSpc>
                          <a:spcPct val="115000"/>
                        </a:lnSpc>
                        <a:spcAft>
                          <a:spcPts val="0"/>
                        </a:spcAft>
                      </a:pPr>
                      <a:r>
                        <a:rPr lang="en-GB" sz="1050" dirty="0">
                          <a:effectLst/>
                        </a:rPr>
                        <a:t>7 × 10 = 70</a:t>
                      </a:r>
                    </a:p>
                    <a:p>
                      <a:pPr algn="ctr">
                        <a:lnSpc>
                          <a:spcPct val="115000"/>
                        </a:lnSpc>
                        <a:spcAft>
                          <a:spcPts val="0"/>
                        </a:spcAft>
                      </a:pPr>
                      <a:r>
                        <a:rPr lang="en-GB" sz="1050" dirty="0">
                          <a:effectLst/>
                        </a:rPr>
                        <a:t>10</a:t>
                      </a:r>
                      <a:r>
                        <a:rPr lang="en-GB" sz="1050" baseline="0" dirty="0">
                          <a:effectLst/>
                        </a:rPr>
                        <a:t> </a:t>
                      </a:r>
                      <a:r>
                        <a:rPr lang="en-GB" sz="1050" dirty="0">
                          <a:effectLst/>
                        </a:rPr>
                        <a:t>× 7 = 70</a:t>
                      </a:r>
                    </a:p>
                    <a:p>
                      <a:pPr algn="ctr">
                        <a:lnSpc>
                          <a:spcPct val="115000"/>
                        </a:lnSpc>
                        <a:spcAft>
                          <a:spcPts val="0"/>
                        </a:spcAft>
                      </a:pPr>
                      <a:r>
                        <a:rPr lang="en-GB" sz="1050" baseline="0" dirty="0">
                          <a:effectLst/>
                        </a:rPr>
                        <a:t>70 </a:t>
                      </a:r>
                      <a:r>
                        <a:rPr lang="en-GB" sz="1050" dirty="0">
                          <a:effectLst/>
                        </a:rPr>
                        <a:t>÷ 7</a:t>
                      </a:r>
                      <a:r>
                        <a:rPr lang="en-GB" sz="1050" baseline="0" dirty="0">
                          <a:effectLst/>
                        </a:rPr>
                        <a:t> </a:t>
                      </a:r>
                      <a:r>
                        <a:rPr lang="en-GB" sz="1050" dirty="0">
                          <a:effectLst/>
                        </a:rPr>
                        <a:t>= 10</a:t>
                      </a:r>
                    </a:p>
                    <a:p>
                      <a:pPr algn="ctr">
                        <a:lnSpc>
                          <a:spcPct val="115000"/>
                        </a:lnSpc>
                        <a:spcAft>
                          <a:spcPts val="0"/>
                        </a:spcAft>
                      </a:pPr>
                      <a:r>
                        <a:rPr lang="en-GB" sz="1050" dirty="0">
                          <a:effectLst/>
                        </a:rPr>
                        <a:t>70 ÷ 10 = 7</a:t>
                      </a:r>
                    </a:p>
                    <a:p>
                      <a:pPr algn="ctr">
                        <a:lnSpc>
                          <a:spcPct val="115000"/>
                        </a:lnSpc>
                        <a:spcAft>
                          <a:spcPts val="0"/>
                        </a:spcAft>
                      </a:pPr>
                      <a:endParaRPr lang="en-GB" sz="1050" dirty="0">
                        <a:effectLst/>
                      </a:endParaRPr>
                    </a:p>
                    <a:p>
                      <a:pPr algn="ctr">
                        <a:lnSpc>
                          <a:spcPct val="115000"/>
                        </a:lnSpc>
                        <a:spcAft>
                          <a:spcPts val="0"/>
                        </a:spcAft>
                      </a:pPr>
                      <a:r>
                        <a:rPr lang="en-GB" sz="1050" dirty="0">
                          <a:effectLst/>
                        </a:rPr>
                        <a:t>6 × 100 = 600</a:t>
                      </a:r>
                    </a:p>
                    <a:p>
                      <a:pPr algn="ctr">
                        <a:lnSpc>
                          <a:spcPct val="115000"/>
                        </a:lnSpc>
                        <a:spcAft>
                          <a:spcPts val="0"/>
                        </a:spcAft>
                      </a:pPr>
                      <a:r>
                        <a:rPr lang="en-GB" sz="1050" dirty="0">
                          <a:effectLst/>
                        </a:rPr>
                        <a:t>100</a:t>
                      </a:r>
                      <a:r>
                        <a:rPr lang="en-GB" sz="1050" baseline="0" dirty="0">
                          <a:effectLst/>
                        </a:rPr>
                        <a:t> </a:t>
                      </a:r>
                      <a:r>
                        <a:rPr lang="en-GB" sz="1050" dirty="0">
                          <a:effectLst/>
                        </a:rPr>
                        <a:t>× 6 = 600</a:t>
                      </a:r>
                    </a:p>
                    <a:p>
                      <a:pPr algn="ctr">
                        <a:lnSpc>
                          <a:spcPct val="115000"/>
                        </a:lnSpc>
                        <a:spcAft>
                          <a:spcPts val="0"/>
                        </a:spcAft>
                      </a:pPr>
                      <a:r>
                        <a:rPr lang="en-GB" sz="1050" baseline="0" dirty="0">
                          <a:effectLst/>
                        </a:rPr>
                        <a:t>600 </a:t>
                      </a:r>
                      <a:r>
                        <a:rPr lang="en-GB" sz="1050" dirty="0">
                          <a:effectLst/>
                        </a:rPr>
                        <a:t>÷ 6</a:t>
                      </a:r>
                      <a:r>
                        <a:rPr lang="en-GB" sz="1050" baseline="0" dirty="0">
                          <a:effectLst/>
                        </a:rPr>
                        <a:t> </a:t>
                      </a:r>
                      <a:r>
                        <a:rPr lang="en-GB" sz="1050" dirty="0">
                          <a:effectLst/>
                        </a:rPr>
                        <a:t>= 100</a:t>
                      </a:r>
                    </a:p>
                    <a:p>
                      <a:pPr algn="ctr">
                        <a:lnSpc>
                          <a:spcPct val="115000"/>
                        </a:lnSpc>
                        <a:spcAft>
                          <a:spcPts val="0"/>
                        </a:spcAft>
                      </a:pPr>
                      <a:r>
                        <a:rPr lang="en-GB" sz="1050" dirty="0">
                          <a:effectLst/>
                        </a:rPr>
                        <a:t>600 ÷ 100 = 6</a:t>
                      </a:r>
                    </a:p>
                    <a:p>
                      <a:pPr algn="ctr">
                        <a:lnSpc>
                          <a:spcPct val="115000"/>
                        </a:lnSpc>
                        <a:spcAft>
                          <a:spcPts val="0"/>
                        </a:spcAft>
                      </a:pPr>
                      <a:endParaRPr lang="en-GB" sz="1050" dirty="0">
                        <a:effectLst/>
                      </a:endParaRPr>
                    </a:p>
                    <a:p>
                      <a:pPr algn="ctr">
                        <a:lnSpc>
                          <a:spcPct val="115000"/>
                        </a:lnSpc>
                        <a:spcAft>
                          <a:spcPts val="0"/>
                        </a:spcAft>
                      </a:pPr>
                      <a:endParaRPr lang="en-GB" sz="1050" dirty="0">
                        <a:effectLst/>
                      </a:endParaRPr>
                    </a:p>
                  </a:txBody>
                  <a:tcPr marL="68580" marR="68580" marT="0" marB="0"/>
                </a:tc>
                <a:tc>
                  <a:txBody>
                    <a:bodyPr/>
                    <a:lstStyle/>
                    <a:p>
                      <a:pPr algn="ctr">
                        <a:lnSpc>
                          <a:spcPct val="115000"/>
                        </a:lnSpc>
                        <a:spcAft>
                          <a:spcPts val="0"/>
                        </a:spcAft>
                      </a:pPr>
                      <a:r>
                        <a:rPr lang="en-GB" sz="1050" dirty="0">
                          <a:effectLst/>
                        </a:rPr>
                        <a:t>30 × 10 = 300</a:t>
                      </a:r>
                    </a:p>
                    <a:p>
                      <a:pPr algn="ctr">
                        <a:lnSpc>
                          <a:spcPct val="115000"/>
                        </a:lnSpc>
                        <a:spcAft>
                          <a:spcPts val="0"/>
                        </a:spcAft>
                      </a:pPr>
                      <a:r>
                        <a:rPr lang="en-GB" sz="1050" dirty="0">
                          <a:effectLst/>
                        </a:rPr>
                        <a:t>10</a:t>
                      </a:r>
                      <a:r>
                        <a:rPr lang="en-GB" sz="1050" baseline="0" dirty="0">
                          <a:effectLst/>
                        </a:rPr>
                        <a:t> </a:t>
                      </a:r>
                      <a:r>
                        <a:rPr lang="en-GB" sz="1050" dirty="0">
                          <a:effectLst/>
                        </a:rPr>
                        <a:t>× 30 = 300</a:t>
                      </a:r>
                    </a:p>
                    <a:p>
                      <a:pPr algn="ctr">
                        <a:lnSpc>
                          <a:spcPct val="115000"/>
                        </a:lnSpc>
                        <a:spcAft>
                          <a:spcPts val="0"/>
                        </a:spcAft>
                      </a:pPr>
                      <a:r>
                        <a:rPr lang="en-GB" sz="1050" baseline="0" dirty="0">
                          <a:effectLst/>
                        </a:rPr>
                        <a:t>300 </a:t>
                      </a:r>
                      <a:r>
                        <a:rPr lang="en-GB" sz="1050" dirty="0">
                          <a:effectLst/>
                        </a:rPr>
                        <a:t>÷ 30</a:t>
                      </a:r>
                      <a:r>
                        <a:rPr lang="en-GB" sz="1050" baseline="0" dirty="0">
                          <a:effectLst/>
                        </a:rPr>
                        <a:t> </a:t>
                      </a:r>
                      <a:r>
                        <a:rPr lang="en-GB" sz="1050" dirty="0">
                          <a:effectLst/>
                        </a:rPr>
                        <a:t>= 10</a:t>
                      </a:r>
                    </a:p>
                    <a:p>
                      <a:pPr algn="ctr">
                        <a:lnSpc>
                          <a:spcPct val="115000"/>
                        </a:lnSpc>
                        <a:spcAft>
                          <a:spcPts val="0"/>
                        </a:spcAft>
                      </a:pPr>
                      <a:r>
                        <a:rPr lang="en-GB" sz="1050" dirty="0">
                          <a:effectLst/>
                        </a:rPr>
                        <a:t>300 ÷ 10 = 30</a:t>
                      </a:r>
                    </a:p>
                    <a:p>
                      <a:pPr algn="ctr">
                        <a:lnSpc>
                          <a:spcPct val="115000"/>
                        </a:lnSpc>
                        <a:spcAft>
                          <a:spcPts val="0"/>
                        </a:spcAft>
                      </a:pPr>
                      <a:endParaRPr lang="en-GB" sz="1050" dirty="0">
                        <a:effectLst/>
                        <a:latin typeface="Calibri"/>
                        <a:ea typeface="Calibri"/>
                        <a:cs typeface="Times New Roman"/>
                      </a:endParaRPr>
                    </a:p>
                    <a:p>
                      <a:pPr algn="ctr">
                        <a:lnSpc>
                          <a:spcPct val="115000"/>
                        </a:lnSpc>
                        <a:spcAft>
                          <a:spcPts val="0"/>
                        </a:spcAft>
                      </a:pPr>
                      <a:r>
                        <a:rPr lang="en-GB" sz="1050" dirty="0">
                          <a:effectLst/>
                        </a:rPr>
                        <a:t>40 × 100 = 4000</a:t>
                      </a:r>
                    </a:p>
                    <a:p>
                      <a:pPr algn="ctr">
                        <a:lnSpc>
                          <a:spcPct val="115000"/>
                        </a:lnSpc>
                        <a:spcAft>
                          <a:spcPts val="0"/>
                        </a:spcAft>
                      </a:pPr>
                      <a:r>
                        <a:rPr lang="en-GB" sz="1050" dirty="0">
                          <a:effectLst/>
                        </a:rPr>
                        <a:t>10</a:t>
                      </a:r>
                      <a:r>
                        <a:rPr lang="en-GB" sz="1050" baseline="0" dirty="0">
                          <a:effectLst/>
                        </a:rPr>
                        <a:t>0 </a:t>
                      </a:r>
                      <a:r>
                        <a:rPr lang="en-GB" sz="1050" dirty="0">
                          <a:effectLst/>
                        </a:rPr>
                        <a:t>× 40 = 4000</a:t>
                      </a:r>
                    </a:p>
                    <a:p>
                      <a:pPr algn="ctr">
                        <a:lnSpc>
                          <a:spcPct val="115000"/>
                        </a:lnSpc>
                        <a:spcAft>
                          <a:spcPts val="0"/>
                        </a:spcAft>
                      </a:pPr>
                      <a:r>
                        <a:rPr lang="en-GB" sz="1050" baseline="0" dirty="0">
                          <a:effectLst/>
                        </a:rPr>
                        <a:t>4000 </a:t>
                      </a:r>
                      <a:r>
                        <a:rPr lang="en-GB" sz="1050" dirty="0">
                          <a:effectLst/>
                        </a:rPr>
                        <a:t>÷ 40</a:t>
                      </a:r>
                      <a:r>
                        <a:rPr lang="en-GB" sz="1050" baseline="0" dirty="0">
                          <a:effectLst/>
                        </a:rPr>
                        <a:t> </a:t>
                      </a:r>
                      <a:r>
                        <a:rPr lang="en-GB" sz="1050" dirty="0">
                          <a:effectLst/>
                        </a:rPr>
                        <a:t>= 100</a:t>
                      </a:r>
                    </a:p>
                    <a:p>
                      <a:pPr algn="ctr">
                        <a:lnSpc>
                          <a:spcPct val="115000"/>
                        </a:lnSpc>
                        <a:spcAft>
                          <a:spcPts val="0"/>
                        </a:spcAft>
                      </a:pPr>
                      <a:r>
                        <a:rPr lang="en-GB" sz="1050" dirty="0">
                          <a:effectLst/>
                        </a:rPr>
                        <a:t>4000 ÷ 100 =</a:t>
                      </a:r>
                      <a:r>
                        <a:rPr lang="en-GB" sz="1050" baseline="0" dirty="0">
                          <a:effectLst/>
                        </a:rPr>
                        <a:t> 40</a:t>
                      </a:r>
                      <a:endParaRPr lang="en-GB" sz="1050" dirty="0">
                        <a:effectLst/>
                      </a:endParaRPr>
                    </a:p>
                  </a:txBody>
                  <a:tcPr marL="68580" marR="68580" marT="0" marB="0"/>
                </a:tc>
                <a:tc>
                  <a:txBody>
                    <a:bodyPr/>
                    <a:lstStyle/>
                    <a:p>
                      <a:pPr algn="ctr">
                        <a:lnSpc>
                          <a:spcPct val="115000"/>
                        </a:lnSpc>
                        <a:spcAft>
                          <a:spcPts val="0"/>
                        </a:spcAft>
                      </a:pPr>
                      <a:r>
                        <a:rPr lang="en-GB" sz="1050" dirty="0">
                          <a:effectLst/>
                        </a:rPr>
                        <a:t>0.8 × 10 = 8</a:t>
                      </a:r>
                    </a:p>
                    <a:p>
                      <a:pPr algn="ctr">
                        <a:lnSpc>
                          <a:spcPct val="115000"/>
                        </a:lnSpc>
                        <a:spcAft>
                          <a:spcPts val="0"/>
                        </a:spcAft>
                      </a:pPr>
                      <a:r>
                        <a:rPr lang="en-GB" sz="1050" dirty="0">
                          <a:effectLst/>
                        </a:rPr>
                        <a:t>10</a:t>
                      </a:r>
                      <a:r>
                        <a:rPr lang="en-GB" sz="1050" baseline="0" dirty="0">
                          <a:effectLst/>
                        </a:rPr>
                        <a:t> </a:t>
                      </a:r>
                      <a:r>
                        <a:rPr lang="en-GB" sz="1050" dirty="0">
                          <a:effectLst/>
                        </a:rPr>
                        <a:t>× 0.8 = 8</a:t>
                      </a:r>
                    </a:p>
                    <a:p>
                      <a:pPr algn="ctr">
                        <a:lnSpc>
                          <a:spcPct val="115000"/>
                        </a:lnSpc>
                        <a:spcAft>
                          <a:spcPts val="0"/>
                        </a:spcAft>
                      </a:pPr>
                      <a:r>
                        <a:rPr lang="en-GB" sz="1050" baseline="0" dirty="0">
                          <a:effectLst/>
                        </a:rPr>
                        <a:t>8 </a:t>
                      </a:r>
                      <a:r>
                        <a:rPr lang="en-GB" sz="1050" dirty="0">
                          <a:effectLst/>
                        </a:rPr>
                        <a:t>÷ 0.8</a:t>
                      </a:r>
                      <a:r>
                        <a:rPr lang="en-GB" sz="1050" baseline="0" dirty="0">
                          <a:effectLst/>
                        </a:rPr>
                        <a:t> </a:t>
                      </a:r>
                      <a:r>
                        <a:rPr lang="en-GB" sz="1050" dirty="0">
                          <a:effectLst/>
                        </a:rPr>
                        <a:t>= 10</a:t>
                      </a:r>
                    </a:p>
                    <a:p>
                      <a:pPr algn="ctr">
                        <a:lnSpc>
                          <a:spcPct val="115000"/>
                        </a:lnSpc>
                        <a:spcAft>
                          <a:spcPts val="0"/>
                        </a:spcAft>
                      </a:pPr>
                      <a:r>
                        <a:rPr lang="en-GB" sz="1050" dirty="0">
                          <a:effectLst/>
                        </a:rPr>
                        <a:t>8 ÷ 10 = 0.8</a:t>
                      </a:r>
                    </a:p>
                    <a:p>
                      <a:pPr algn="ctr">
                        <a:lnSpc>
                          <a:spcPct val="115000"/>
                        </a:lnSpc>
                        <a:spcAft>
                          <a:spcPts val="0"/>
                        </a:spcAft>
                      </a:pPr>
                      <a:endParaRPr lang="en-GB" sz="1050" dirty="0">
                        <a:effectLst/>
                      </a:endParaRPr>
                    </a:p>
                    <a:p>
                      <a:pPr algn="ctr">
                        <a:lnSpc>
                          <a:spcPct val="115000"/>
                        </a:lnSpc>
                        <a:spcAft>
                          <a:spcPts val="0"/>
                        </a:spcAft>
                      </a:pPr>
                      <a:r>
                        <a:rPr lang="en-GB" sz="1050" dirty="0">
                          <a:effectLst/>
                        </a:rPr>
                        <a:t>0.2 × 10 = 2</a:t>
                      </a:r>
                    </a:p>
                    <a:p>
                      <a:pPr algn="ctr">
                        <a:lnSpc>
                          <a:spcPct val="115000"/>
                        </a:lnSpc>
                        <a:spcAft>
                          <a:spcPts val="0"/>
                        </a:spcAft>
                      </a:pPr>
                      <a:r>
                        <a:rPr lang="en-GB" sz="1050" dirty="0">
                          <a:effectLst/>
                        </a:rPr>
                        <a:t>10</a:t>
                      </a:r>
                      <a:r>
                        <a:rPr lang="en-GB" sz="1050" baseline="0" dirty="0">
                          <a:effectLst/>
                        </a:rPr>
                        <a:t> </a:t>
                      </a:r>
                      <a:r>
                        <a:rPr lang="en-GB" sz="1050" dirty="0">
                          <a:effectLst/>
                        </a:rPr>
                        <a:t>× 0.2 = 2</a:t>
                      </a:r>
                    </a:p>
                    <a:p>
                      <a:pPr algn="ctr">
                        <a:lnSpc>
                          <a:spcPct val="115000"/>
                        </a:lnSpc>
                        <a:spcAft>
                          <a:spcPts val="0"/>
                        </a:spcAft>
                      </a:pPr>
                      <a:r>
                        <a:rPr lang="en-GB" sz="1050" baseline="0" dirty="0">
                          <a:effectLst/>
                        </a:rPr>
                        <a:t>2 </a:t>
                      </a:r>
                      <a:r>
                        <a:rPr lang="en-GB" sz="1050" dirty="0">
                          <a:effectLst/>
                        </a:rPr>
                        <a:t>÷ 0.2</a:t>
                      </a:r>
                      <a:r>
                        <a:rPr lang="en-GB" sz="1050" baseline="0" dirty="0">
                          <a:effectLst/>
                        </a:rPr>
                        <a:t> </a:t>
                      </a:r>
                      <a:r>
                        <a:rPr lang="en-GB" sz="1050" dirty="0">
                          <a:effectLst/>
                        </a:rPr>
                        <a:t>= 10</a:t>
                      </a:r>
                    </a:p>
                    <a:p>
                      <a:pPr algn="ctr">
                        <a:lnSpc>
                          <a:spcPct val="115000"/>
                        </a:lnSpc>
                        <a:spcAft>
                          <a:spcPts val="0"/>
                        </a:spcAft>
                      </a:pPr>
                      <a:r>
                        <a:rPr lang="en-GB" sz="1050" dirty="0">
                          <a:effectLst/>
                        </a:rPr>
                        <a:t>2 ÷ 10 = 0.2</a:t>
                      </a:r>
                    </a:p>
                    <a:p>
                      <a:pPr algn="ctr">
                        <a:lnSpc>
                          <a:spcPct val="115000"/>
                        </a:lnSpc>
                        <a:spcAft>
                          <a:spcPts val="0"/>
                        </a:spcAft>
                      </a:pPr>
                      <a:endParaRPr lang="en-GB" sz="105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483768"/>
            <a:ext cx="1944216" cy="1872208"/>
          </a:xfrm>
        </p:spPr>
        <p:txBody>
          <a:bodyPr/>
          <a:lstStyle/>
          <a:p>
            <a:r>
              <a:rPr lang="en-GB" dirty="0"/>
              <a:t>Key Vocabulary</a:t>
            </a:r>
          </a:p>
          <a:p>
            <a:pPr algn="l"/>
            <a:r>
              <a:rPr lang="en-GB" b="0" u="none" dirty="0"/>
              <a:t>What is 5 </a:t>
            </a:r>
            <a:r>
              <a:rPr lang="en-GB" u="none" dirty="0"/>
              <a:t>multiplied by </a:t>
            </a:r>
            <a:r>
              <a:rPr lang="en-GB" b="0" u="none" dirty="0"/>
              <a:t>10?</a:t>
            </a:r>
          </a:p>
          <a:p>
            <a:pPr algn="l"/>
            <a:r>
              <a:rPr lang="en-GB" b="0" u="none" dirty="0"/>
              <a:t>What is 10</a:t>
            </a:r>
            <a:r>
              <a:rPr lang="en-GB" u="none" dirty="0"/>
              <a:t> times </a:t>
            </a:r>
            <a:r>
              <a:rPr lang="en-GB" b="0" u="none" dirty="0"/>
              <a:t>0.9?</a:t>
            </a:r>
          </a:p>
          <a:p>
            <a:pPr algn="l"/>
            <a:r>
              <a:rPr lang="en-GB" b="0" u="none" dirty="0"/>
              <a:t>What is 700  </a:t>
            </a:r>
            <a:r>
              <a:rPr lang="en-GB" u="none" dirty="0"/>
              <a:t>divided by </a:t>
            </a:r>
            <a:r>
              <a:rPr lang="en-GB" b="0" u="none" dirty="0"/>
              <a:t>70?</a:t>
            </a:r>
          </a:p>
          <a:p>
            <a:pPr algn="l"/>
            <a:r>
              <a:rPr lang="en-GB" u="none" dirty="0"/>
              <a:t>hundreds, tens, units</a:t>
            </a:r>
          </a:p>
          <a:p>
            <a:pPr algn="l"/>
            <a:r>
              <a:rPr lang="en-GB" u="none" dirty="0"/>
              <a:t>tenths, hundredths</a:t>
            </a:r>
          </a:p>
        </p:txBody>
      </p:sp>
      <p:sp>
        <p:nvSpPr>
          <p:cNvPr id="13" name="Text Placeholder 12"/>
          <p:cNvSpPr>
            <a:spLocks noGrp="1"/>
          </p:cNvSpPr>
          <p:nvPr>
            <p:ph type="body" sz="quarter" idx="15"/>
          </p:nvPr>
        </p:nvSpPr>
        <p:spPr/>
        <p:txBody>
          <a:bodyPr>
            <a:normAutofit/>
          </a:bodyPr>
          <a:lstStyle/>
          <a:p>
            <a:pPr lvl="0"/>
            <a:r>
              <a:rPr lang="en-GB" dirty="0">
                <a:ea typeface="Calibri" pitchFamily="34" charset="0"/>
                <a:cs typeface="Times New Roman" pitchFamily="18" charset="0"/>
              </a:rPr>
              <a:t>These are just examples of the facts for this term. Children should be able to answer these questions in any order, including missing number </a:t>
            </a:r>
            <a:r>
              <a:rPr lang="en-GB" altLang="en-US" dirty="0">
                <a:ea typeface="Calibri" pitchFamily="34" charset="0"/>
                <a:cs typeface="Times New Roman" pitchFamily="18" charset="0"/>
              </a:rPr>
              <a:t>questions e.g.  10 × ⃝ = 5 or ⃝ ÷ 10 = 60.</a:t>
            </a:r>
          </a:p>
          <a:p>
            <a:endParaRPr lang="en-GB" dirty="0"/>
          </a:p>
        </p:txBody>
      </p:sp>
      <p:pic>
        <p:nvPicPr>
          <p:cNvPr id="5" name="Picture 2" descr="Chapel Allerton Primary School PSA - Home | Facebook">
            <a:extLst>
              <a:ext uri="{FF2B5EF4-FFF2-40B4-BE49-F238E27FC236}">
                <a16:creationId xmlns:a16="http://schemas.microsoft.com/office/drawing/2014/main" id="{3B21B6EB-248C-4073-981B-99F0372F03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549" y="144261"/>
            <a:ext cx="1325235" cy="1325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01693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892C50C0415949A154FF8F1E417460" ma:contentTypeVersion="14" ma:contentTypeDescription="Create a new document." ma:contentTypeScope="" ma:versionID="d8a1130711c02be5625477c262900760">
  <xsd:schema xmlns:xsd="http://www.w3.org/2001/XMLSchema" xmlns:xs="http://www.w3.org/2001/XMLSchema" xmlns:p="http://schemas.microsoft.com/office/2006/metadata/properties" xmlns:ns2="fb8d824d-abd2-4031-a90f-b4b0bfd3b20f" xmlns:ns3="2b0ae7d6-5d51-4969-b511-670d2dc995d7" targetNamespace="http://schemas.microsoft.com/office/2006/metadata/properties" ma:root="true" ma:fieldsID="512f0720c12f318393b3f71418f22cc3" ns2:_="" ns3:_="">
    <xsd:import namespace="fb8d824d-abd2-4031-a90f-b4b0bfd3b20f"/>
    <xsd:import namespace="2b0ae7d6-5d51-4969-b511-670d2dc995d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8d824d-abd2-4031-a90f-b4b0bfd3b2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09108bd2-e5e8-4e35-b5be-b5268956d34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b0ae7d6-5d51-4969-b511-670d2dc995d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d5f903c1-9c4d-4101-b377-b37548ca785a}" ma:internalName="TaxCatchAll" ma:showField="CatchAllData" ma:web="2b0ae7d6-5d51-4969-b511-670d2dc995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b8d824d-abd2-4031-a90f-b4b0bfd3b20f">
      <Terms xmlns="http://schemas.microsoft.com/office/infopath/2007/PartnerControls"/>
    </lcf76f155ced4ddcb4097134ff3c332f>
    <TaxCatchAll xmlns="2b0ae7d6-5d51-4969-b511-670d2dc995d7" xsi:nil="true"/>
  </documentManagement>
</p:properties>
</file>

<file path=customXml/itemProps1.xml><?xml version="1.0" encoding="utf-8"?>
<ds:datastoreItem xmlns:ds="http://schemas.openxmlformats.org/officeDocument/2006/customXml" ds:itemID="{B749C272-33C1-4DA3-B9FD-21AD6FF1BF52}"/>
</file>

<file path=customXml/itemProps2.xml><?xml version="1.0" encoding="utf-8"?>
<ds:datastoreItem xmlns:ds="http://schemas.openxmlformats.org/officeDocument/2006/customXml" ds:itemID="{4CE9AD97-57DE-44DF-B2AC-29CA920DA089}"/>
</file>

<file path=customXml/itemProps3.xml><?xml version="1.0" encoding="utf-8"?>
<ds:datastoreItem xmlns:ds="http://schemas.openxmlformats.org/officeDocument/2006/customXml" ds:itemID="{00F5A31B-983E-4C18-AE96-7700F4072FD5}"/>
</file>

<file path=docProps/app.xml><?xml version="1.0" encoding="utf-8"?>
<Properties xmlns="http://schemas.openxmlformats.org/officeDocument/2006/extended-properties" xmlns:vt="http://schemas.openxmlformats.org/officeDocument/2006/docPropsVTypes">
  <Template/>
  <TotalTime>1648</TotalTime>
  <Words>2385</Words>
  <Application>Microsoft Office PowerPoint</Application>
  <PresentationFormat>On-screen Show (4:3)</PresentationFormat>
  <Paragraphs>316</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Bookman Old Style</vt:lpstr>
      <vt:lpstr>Calibri</vt:lpstr>
      <vt:lpstr>Cambria Math</vt:lpstr>
      <vt:lpstr>Gill Sans MT</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Emma Lillie</cp:lastModifiedBy>
  <cp:revision>118</cp:revision>
  <dcterms:created xsi:type="dcterms:W3CDTF">2014-08-28T09:37:14Z</dcterms:created>
  <dcterms:modified xsi:type="dcterms:W3CDTF">2020-08-23T14:21:23Z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0x0101007B892C50C0415949A154FF8F1E417460</vt:lpwstr>
  </property>
  <property fmtid="{D5CDD505-2E9C-101B-9397-08002B2CF9AE}" pid="3" name="Order">
    <vt:r8>156200</vt:r8>
  </property>
</Properties>
</file>